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drawings/drawing4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drawings/drawing5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drawings/drawing6.xml" ContentType="application/vnd.openxmlformats-officedocument.drawingml.chartshapes+xml"/>
  <Override PartName="/ppt/charts/chart16.xml" ContentType="application/vnd.openxmlformats-officedocument.drawingml.chart+xml"/>
  <Override PartName="/ppt/drawings/drawing7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rawings/drawing8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0.xml" ContentType="application/vnd.openxmlformats-officedocument.drawingml.chart+xml"/>
  <Override PartName="/ppt/notesSlides/notesSlide26.xml" ContentType="application/vnd.openxmlformats-officedocument.presentationml.notesSlide+xml"/>
  <Override PartName="/ppt/charts/chart21.xml" ContentType="application/vnd.openxmlformats-officedocument.drawingml.chart+xml"/>
  <Override PartName="/ppt/theme/themeOverride2.xml" ContentType="application/vnd.openxmlformats-officedocument.themeOverride+xml"/>
  <Override PartName="/ppt/drawings/drawing9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2.xml" ContentType="application/vnd.openxmlformats-officedocument.drawingml.chart+xml"/>
  <Override PartName="/ppt/theme/themeOverride3.xml" ContentType="application/vnd.openxmlformats-officedocument.themeOverride+xml"/>
  <Override PartName="/ppt/drawings/drawing10.xml" ContentType="application/vnd.openxmlformats-officedocument.drawingml.chartshapes+xml"/>
  <Override PartName="/ppt/charts/chart23.xml" ContentType="application/vnd.openxmlformats-officedocument.drawingml.chart+xml"/>
  <Override PartName="/ppt/theme/themeOverride4.xml" ContentType="application/vnd.openxmlformats-officedocument.themeOverride+xml"/>
  <Override PartName="/ppt/drawings/drawing11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24.xml" ContentType="application/vnd.openxmlformats-officedocument.drawingml.chart+xml"/>
  <Override PartName="/ppt/theme/themeOverride5.xml" ContentType="application/vnd.openxmlformats-officedocument.themeOverride+xml"/>
  <Override PartName="/ppt/drawings/drawing12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25.xml" ContentType="application/vnd.openxmlformats-officedocument.drawingml.chart+xml"/>
  <Override PartName="/ppt/theme/themeOverride6.xml" ContentType="application/vnd.openxmlformats-officedocument.themeOverride+xml"/>
  <Override PartName="/ppt/drawings/drawing13.xml" ContentType="application/vnd.openxmlformats-officedocument.drawingml.chartshapes+xml"/>
  <Override PartName="/ppt/charts/chart26.xml" ContentType="application/vnd.openxmlformats-officedocument.drawingml.chart+xml"/>
  <Override PartName="/ppt/theme/themeOverride7.xml" ContentType="application/vnd.openxmlformats-officedocument.themeOverride+xml"/>
  <Override PartName="/ppt/drawings/drawing14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7.xml" ContentType="application/vnd.openxmlformats-officedocument.drawingml.chart+xml"/>
  <Override PartName="/ppt/theme/themeOverride8.xml" ContentType="application/vnd.openxmlformats-officedocument.themeOverride+xml"/>
  <Override PartName="/ppt/drawings/drawing15.xml" ContentType="application/vnd.openxmlformats-officedocument.drawingml.chartshapes+xml"/>
  <Override PartName="/ppt/notesSlides/notesSlide3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28.xml" ContentType="application/vnd.openxmlformats-officedocument.drawingml.chart+xml"/>
  <Override PartName="/ppt/drawings/drawing16.xml" ContentType="application/vnd.openxmlformats-officedocument.drawingml.chartshape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charts/chart29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0.xml" ContentType="application/vnd.openxmlformats-officedocument.drawingml.chart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881" r:id="rId1"/>
  </p:sldMasterIdLst>
  <p:notesMasterIdLst>
    <p:notesMasterId r:id="rId84"/>
  </p:notesMasterIdLst>
  <p:handoutMasterIdLst>
    <p:handoutMasterId r:id="rId85"/>
  </p:handoutMasterIdLst>
  <p:sldIdLst>
    <p:sldId id="580" r:id="rId2"/>
    <p:sldId id="617" r:id="rId3"/>
    <p:sldId id="620" r:id="rId4"/>
    <p:sldId id="619" r:id="rId5"/>
    <p:sldId id="621" r:id="rId6"/>
    <p:sldId id="618" r:id="rId7"/>
    <p:sldId id="582" r:id="rId8"/>
    <p:sldId id="583" r:id="rId9"/>
    <p:sldId id="584" r:id="rId10"/>
    <p:sldId id="585" r:id="rId11"/>
    <p:sldId id="586" r:id="rId12"/>
    <p:sldId id="587" r:id="rId13"/>
    <p:sldId id="588" r:id="rId14"/>
    <p:sldId id="589" r:id="rId15"/>
    <p:sldId id="590" r:id="rId16"/>
    <p:sldId id="591" r:id="rId17"/>
    <p:sldId id="592" r:id="rId18"/>
    <p:sldId id="593" r:id="rId19"/>
    <p:sldId id="594" r:id="rId20"/>
    <p:sldId id="595" r:id="rId21"/>
    <p:sldId id="596" r:id="rId22"/>
    <p:sldId id="597" r:id="rId23"/>
    <p:sldId id="598" r:id="rId24"/>
    <p:sldId id="599" r:id="rId25"/>
    <p:sldId id="600" r:id="rId26"/>
    <p:sldId id="602" r:id="rId27"/>
    <p:sldId id="609" r:id="rId28"/>
    <p:sldId id="604" r:id="rId29"/>
    <p:sldId id="605" r:id="rId30"/>
    <p:sldId id="606" r:id="rId31"/>
    <p:sldId id="607" r:id="rId32"/>
    <p:sldId id="608" r:id="rId33"/>
    <p:sldId id="544" r:id="rId34"/>
    <p:sldId id="632" r:id="rId35"/>
    <p:sldId id="633" r:id="rId36"/>
    <p:sldId id="611" r:id="rId37"/>
    <p:sldId id="610" r:id="rId38"/>
    <p:sldId id="545" r:id="rId39"/>
    <p:sldId id="529" r:id="rId40"/>
    <p:sldId id="549" r:id="rId41"/>
    <p:sldId id="546" r:id="rId42"/>
    <p:sldId id="550" r:id="rId43"/>
    <p:sldId id="547" r:id="rId44"/>
    <p:sldId id="548" r:id="rId45"/>
    <p:sldId id="551" r:id="rId46"/>
    <p:sldId id="552" r:id="rId47"/>
    <p:sldId id="553" r:id="rId48"/>
    <p:sldId id="554" r:id="rId49"/>
    <p:sldId id="555" r:id="rId50"/>
    <p:sldId id="556" r:id="rId51"/>
    <p:sldId id="557" r:id="rId52"/>
    <p:sldId id="558" r:id="rId53"/>
    <p:sldId id="559" r:id="rId54"/>
    <p:sldId id="560" r:id="rId55"/>
    <p:sldId id="561" r:id="rId56"/>
    <p:sldId id="562" r:id="rId57"/>
    <p:sldId id="563" r:id="rId58"/>
    <p:sldId id="564" r:id="rId59"/>
    <p:sldId id="565" r:id="rId60"/>
    <p:sldId id="566" r:id="rId61"/>
    <p:sldId id="567" r:id="rId62"/>
    <p:sldId id="568" r:id="rId63"/>
    <p:sldId id="569" r:id="rId64"/>
    <p:sldId id="570" r:id="rId65"/>
    <p:sldId id="571" r:id="rId66"/>
    <p:sldId id="572" r:id="rId67"/>
    <p:sldId id="573" r:id="rId68"/>
    <p:sldId id="574" r:id="rId69"/>
    <p:sldId id="575" r:id="rId70"/>
    <p:sldId id="576" r:id="rId71"/>
    <p:sldId id="577" r:id="rId72"/>
    <p:sldId id="578" r:id="rId73"/>
    <p:sldId id="579" r:id="rId74"/>
    <p:sldId id="631" r:id="rId75"/>
    <p:sldId id="612" r:id="rId76"/>
    <p:sldId id="613" r:id="rId77"/>
    <p:sldId id="614" r:id="rId78"/>
    <p:sldId id="615" r:id="rId79"/>
    <p:sldId id="616" r:id="rId80"/>
    <p:sldId id="535" r:id="rId81"/>
    <p:sldId id="627" r:id="rId82"/>
    <p:sldId id="534" r:id="rId83"/>
  </p:sldIdLst>
  <p:sldSz cx="10383838" cy="7254875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5644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1288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6932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2576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822067" algn="l" defTabSz="11288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3386480" algn="l" defTabSz="11288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950894" algn="l" defTabSz="11288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4515307" algn="l" defTabSz="11288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8154B5A-151A-430B-8D4E-21873D3E0CE9}">
          <p14:sldIdLst>
            <p14:sldId id="580"/>
            <p14:sldId id="617"/>
            <p14:sldId id="620"/>
            <p14:sldId id="619"/>
            <p14:sldId id="621"/>
            <p14:sldId id="618"/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599"/>
            <p14:sldId id="600"/>
            <p14:sldId id="602"/>
            <p14:sldId id="609"/>
            <p14:sldId id="604"/>
            <p14:sldId id="605"/>
            <p14:sldId id="606"/>
            <p14:sldId id="607"/>
            <p14:sldId id="608"/>
            <p14:sldId id="544"/>
            <p14:sldId id="632"/>
            <p14:sldId id="633"/>
            <p14:sldId id="611"/>
            <p14:sldId id="610"/>
            <p14:sldId id="545"/>
            <p14:sldId id="529"/>
            <p14:sldId id="549"/>
            <p14:sldId id="546"/>
            <p14:sldId id="550"/>
            <p14:sldId id="547"/>
            <p14:sldId id="548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631"/>
            <p14:sldId id="612"/>
            <p14:sldId id="613"/>
            <p14:sldId id="614"/>
            <p14:sldId id="615"/>
            <p14:sldId id="616"/>
            <p14:sldId id="535"/>
            <p14:sldId id="627"/>
            <p14:sldId id="534"/>
          </p14:sldIdLst>
        </p14:section>
        <p14:section name="Раздел без заголовка" id="{FB75F42F-A172-4580-AE66-7440BF8FB17B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4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5F8"/>
    <a:srgbClr val="B9CDE5"/>
    <a:srgbClr val="52D8A2"/>
    <a:srgbClr val="FFCC66"/>
    <a:srgbClr val="AD9FE9"/>
    <a:srgbClr val="9999FF"/>
    <a:srgbClr val="9D3D3F"/>
    <a:srgbClr val="4661C6"/>
    <a:srgbClr val="00A249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81302" autoAdjust="0"/>
  </p:normalViewPr>
  <p:slideViewPr>
    <p:cSldViewPr>
      <p:cViewPr>
        <p:scale>
          <a:sx n="95" d="100"/>
          <a:sy n="95" d="100"/>
        </p:scale>
        <p:origin x="-1962" y="-372"/>
      </p:cViewPr>
      <p:guideLst>
        <p:guide orient="horz" pos="2580"/>
        <p:guide pos="32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-4014" y="-96"/>
      </p:cViewPr>
      <p:guideLst>
        <p:guide orient="horz" pos="3126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../embeddings/oleObject2.bin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5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6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7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8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26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постоянного населения города (тыс. человек)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(факт)</c:v>
                </c:pt>
                <c:pt idx="1">
                  <c:v>2024 (план)</c:v>
                </c:pt>
                <c:pt idx="2">
                  <c:v>2024(факт)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235.8</c:v>
                </c:pt>
                <c:pt idx="1">
                  <c:v>235.2</c:v>
                </c:pt>
                <c:pt idx="2">
                  <c:v>233.7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50031360"/>
        <c:axId val="31815168"/>
      </c:areaChart>
      <c:catAx>
        <c:axId val="15003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31815168"/>
        <c:crosses val="autoZero"/>
        <c:auto val="1"/>
        <c:lblAlgn val="ctr"/>
        <c:lblOffset val="100"/>
        <c:noMultiLvlLbl val="0"/>
      </c:catAx>
      <c:valAx>
        <c:axId val="31815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15003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ED-45EC-A1F4-CCE2514627FA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г.</c:v>
                </c:pt>
                <c:pt idx="1">
                  <c:v>2024 г.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2000000</c:v>
                </c:pt>
                <c:pt idx="1">
                  <c:v>4000000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ED-45EC-A1F4-CCE2514627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gapDepth val="70"/>
        <c:shape val="box"/>
        <c:axId val="206184832"/>
        <c:axId val="206186368"/>
        <c:axId val="0"/>
      </c:bar3DChart>
      <c:catAx>
        <c:axId val="206184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99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defRPr>
            </a:pPr>
            <a:endParaRPr lang="ru-RU"/>
          </a:p>
        </c:txPr>
        <c:crossAx val="206186368"/>
        <c:crosses val="autoZero"/>
        <c:auto val="1"/>
        <c:lblAlgn val="ctr"/>
        <c:lblOffset val="100"/>
        <c:noMultiLvlLbl val="0"/>
      </c:catAx>
      <c:valAx>
        <c:axId val="206186368"/>
        <c:scaling>
          <c:orientation val="minMax"/>
          <c:min val="1500000"/>
        </c:scaling>
        <c:delete val="1"/>
        <c:axPos val="l"/>
        <c:numFmt formatCode="#,##0.0" sourceLinked="1"/>
        <c:majorTickMark val="out"/>
        <c:minorTickMark val="none"/>
        <c:tickLblPos val="nextTo"/>
        <c:crossAx val="20618483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ED-45EC-A1F4-CCE2514627FA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г.</c:v>
                </c:pt>
                <c:pt idx="1">
                  <c:v>2024 г.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2375465</c:v>
                </c:pt>
                <c:pt idx="1">
                  <c:v>2610732.1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ED-45EC-A1F4-CCE2514627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gapDepth val="70"/>
        <c:shape val="box"/>
        <c:axId val="206222464"/>
        <c:axId val="206224000"/>
        <c:axId val="0"/>
      </c:bar3DChart>
      <c:catAx>
        <c:axId val="206222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99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defRPr>
            </a:pPr>
            <a:endParaRPr lang="ru-RU"/>
          </a:p>
        </c:txPr>
        <c:crossAx val="206224000"/>
        <c:crosses val="autoZero"/>
        <c:auto val="1"/>
        <c:lblAlgn val="ctr"/>
        <c:lblOffset val="100"/>
        <c:noMultiLvlLbl val="0"/>
      </c:catAx>
      <c:valAx>
        <c:axId val="206224000"/>
        <c:scaling>
          <c:orientation val="minMax"/>
          <c:min val="1500000"/>
        </c:scaling>
        <c:delete val="1"/>
        <c:axPos val="l"/>
        <c:numFmt formatCode="#,##0.0" sourceLinked="1"/>
        <c:majorTickMark val="out"/>
        <c:minorTickMark val="none"/>
        <c:tickLblPos val="nextTo"/>
        <c:crossAx val="20622246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3.4981161818034333E-3"/>
                  <c:y val="-2.090559068170332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 Black" panose="020B0A04020102020204" pitchFamily="34" charset="0"/>
                      </a:rPr>
                      <a:t>2</a:t>
                    </a:r>
                    <a:r>
                      <a:rPr lang="ru-RU" dirty="0" smtClean="0">
                        <a:latin typeface="Arial Black" panose="020B0A04020102020204" pitchFamily="34" charset="0"/>
                      </a:rPr>
                      <a:t> </a:t>
                    </a:r>
                    <a:r>
                      <a:rPr lang="en-US" dirty="0" smtClean="0">
                        <a:latin typeface="Arial Black" panose="020B0A04020102020204" pitchFamily="34" charset="0"/>
                      </a:rPr>
                      <a:t>286,1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2471742727051495E-3"/>
                  <c:y val="-1.39370604544688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 Black" panose="020B0A04020102020204" pitchFamily="34" charset="0"/>
                      </a:rPr>
                      <a:t>2</a:t>
                    </a:r>
                    <a:r>
                      <a:rPr lang="ru-RU" dirty="0" smtClean="0">
                        <a:latin typeface="Arial Black" panose="020B0A04020102020204" pitchFamily="34" charset="0"/>
                      </a:rPr>
                      <a:t> </a:t>
                    </a:r>
                    <a:r>
                      <a:rPr lang="en-US" dirty="0" smtClean="0">
                        <a:latin typeface="Arial Black" panose="020B0A04020102020204" pitchFamily="34" charset="0"/>
                      </a:rPr>
                      <a:t>891,</a:t>
                    </a:r>
                    <a:r>
                      <a:rPr lang="ru-RU" dirty="0" smtClean="0">
                        <a:latin typeface="Arial Black" panose="020B0A04020102020204" pitchFamily="34" charset="0"/>
                      </a:rPr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9962323636068666E-3"/>
                  <c:y val="-2.438985579532055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 Black" panose="020B0A04020102020204" pitchFamily="34" charset="0"/>
                      </a:rPr>
                      <a:t>2</a:t>
                    </a:r>
                    <a:r>
                      <a:rPr lang="ru-RU" dirty="0" smtClean="0">
                        <a:latin typeface="Arial Black" panose="020B0A04020102020204" pitchFamily="34" charset="0"/>
                      </a:rPr>
                      <a:t> </a:t>
                    </a:r>
                    <a:r>
                      <a:rPr lang="en-US" dirty="0" smtClean="0">
                        <a:latin typeface="Arial Black" panose="020B0A04020102020204" pitchFamily="34" charset="0"/>
                      </a:rPr>
                      <a:t>809,3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Лист1!$E$7:$E$9</c:f>
              <c:numCache>
                <c:formatCode>General</c:formatCode>
                <c:ptCount val="3"/>
                <c:pt idx="0">
                  <c:v>2286.1</c:v>
                </c:pt>
                <c:pt idx="1">
                  <c:v>2891.2</c:v>
                </c:pt>
                <c:pt idx="2">
                  <c:v>2809.3</c:v>
                </c:pt>
              </c:numCache>
            </c:numRef>
          </c:val>
        </c:ser>
        <c:ser>
          <c:idx val="1"/>
          <c:order val="1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1.7490580909017167E-3"/>
                  <c:y val="-3.484265113617221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 Black" panose="020B0A04020102020204" pitchFamily="34" charset="0"/>
                      </a:rPr>
                      <a:t>1</a:t>
                    </a:r>
                    <a:r>
                      <a:rPr lang="ru-RU" dirty="0" smtClean="0">
                        <a:latin typeface="Arial Black" panose="020B0A04020102020204" pitchFamily="34" charset="0"/>
                      </a:rPr>
                      <a:t> </a:t>
                    </a:r>
                    <a:r>
                      <a:rPr lang="en-US" dirty="0" smtClean="0">
                        <a:latin typeface="Arial Black" panose="020B0A04020102020204" pitchFamily="34" charset="0"/>
                      </a:rPr>
                      <a:t>191,4</a:t>
                    </a:r>
                    <a:endParaRPr lang="en-US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Arial Black" panose="020B0A04020102020204" pitchFamily="34" charset="0"/>
                      </a:rPr>
                      <a:t>1</a:t>
                    </a:r>
                    <a:r>
                      <a:rPr lang="ru-RU" dirty="0" smtClean="0">
                        <a:latin typeface="Arial Black" panose="020B0A04020102020204" pitchFamily="34" charset="0"/>
                      </a:rPr>
                      <a:t> </a:t>
                    </a:r>
                    <a:r>
                      <a:rPr lang="en-US" dirty="0" smtClean="0">
                        <a:latin typeface="Arial Black" panose="020B0A04020102020204" pitchFamily="34" charset="0"/>
                      </a:rPr>
                      <a:t>369,6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Arial Black" panose="020B0A04020102020204" pitchFamily="34" charset="0"/>
                      </a:rPr>
                      <a:t>1</a:t>
                    </a:r>
                    <a:r>
                      <a:rPr lang="ru-RU" dirty="0" smtClean="0">
                        <a:latin typeface="Arial Black" panose="020B0A04020102020204" pitchFamily="34" charset="0"/>
                      </a:rPr>
                      <a:t> </a:t>
                    </a:r>
                    <a:r>
                      <a:rPr lang="en-US" dirty="0" smtClean="0">
                        <a:latin typeface="Arial Black" panose="020B0A04020102020204" pitchFamily="34" charset="0"/>
                      </a:rPr>
                      <a:t>319,6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Лист1!$F$7:$F$9</c:f>
              <c:numCache>
                <c:formatCode>General</c:formatCode>
                <c:ptCount val="3"/>
                <c:pt idx="0">
                  <c:v>1191.4000000000001</c:v>
                </c:pt>
                <c:pt idx="1">
                  <c:v>1369.6</c:v>
                </c:pt>
                <c:pt idx="2">
                  <c:v>1319.6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974592"/>
        <c:axId val="210976128"/>
        <c:axId val="0"/>
      </c:bar3DChart>
      <c:catAx>
        <c:axId val="210974592"/>
        <c:scaling>
          <c:orientation val="minMax"/>
        </c:scaling>
        <c:delete val="1"/>
        <c:axPos val="b"/>
        <c:majorTickMark val="out"/>
        <c:minorTickMark val="none"/>
        <c:tickLblPos val="nextTo"/>
        <c:crossAx val="210976128"/>
        <c:crosses val="autoZero"/>
        <c:auto val="1"/>
        <c:lblAlgn val="ctr"/>
        <c:lblOffset val="100"/>
        <c:noMultiLvlLbl val="0"/>
      </c:catAx>
      <c:valAx>
        <c:axId val="210976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0974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164315076102655E-2"/>
          <c:y val="6.7403924696352674E-2"/>
          <c:w val="0.9223975113876236"/>
          <c:h val="0.785828800412115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ED-45EC-A1F4-CCE2514627FA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2375465</c:v>
                </c:pt>
                <c:pt idx="1">
                  <c:v>2610732.1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ED-45EC-A1F4-CCE2514627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gapDepth val="70"/>
        <c:shape val="box"/>
        <c:axId val="149922944"/>
        <c:axId val="149924480"/>
        <c:axId val="0"/>
      </c:bar3DChart>
      <c:catAx>
        <c:axId val="149922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marL="0" indent="0" algn="ctr" rtl="0" fontAlgn="base">
              <a:spcBef>
                <a:spcPct val="0"/>
              </a:spcBef>
              <a:spcAft>
                <a:spcPct val="0"/>
              </a:spcAft>
              <a:defRPr lang="ru-R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9924480"/>
        <c:crosses val="autoZero"/>
        <c:auto val="1"/>
        <c:lblAlgn val="ctr"/>
        <c:lblOffset val="100"/>
        <c:noMultiLvlLbl val="0"/>
      </c:catAx>
      <c:valAx>
        <c:axId val="149924480"/>
        <c:scaling>
          <c:orientation val="minMax"/>
          <c:min val="1500000"/>
        </c:scaling>
        <c:delete val="1"/>
        <c:axPos val="l"/>
        <c:numFmt formatCode="#,##0.0" sourceLinked="1"/>
        <c:majorTickMark val="out"/>
        <c:minorTickMark val="none"/>
        <c:tickLblPos val="nextTo"/>
        <c:crossAx val="14992294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308294315777294E-2"/>
          <c:y val="2.1463826956199149E-2"/>
          <c:w val="0.84956063252931346"/>
          <c:h val="0.64713351668953278"/>
        </c:manualLayout>
      </c:layout>
      <c:pie3DChart>
        <c:varyColors val="1"/>
        <c:ser>
          <c:idx val="0"/>
          <c:order val="0"/>
          <c:spPr>
            <a:solidFill>
              <a:schemeClr val="accent3">
                <a:lumMod val="50000"/>
              </a:schemeClr>
            </a:solidFill>
          </c:spPr>
          <c:explosion val="18"/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rgbClr val="FFFFCC"/>
              </a:solidFill>
            </c:spPr>
          </c:dPt>
          <c:dPt>
            <c:idx val="5"/>
            <c:bubble3D val="0"/>
            <c:spPr>
              <a:solidFill>
                <a:srgbClr val="FFCC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8719817420613641"/>
                  <c:y val="-6.378559255521427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1" dirty="0" smtClean="0"/>
                      <a:t>5</a:t>
                    </a:r>
                    <a:r>
                      <a:rPr lang="ru-RU" sz="1400" b="1" i="1" dirty="0" smtClean="0"/>
                      <a:t>0,5 </a:t>
                    </a:r>
                    <a:r>
                      <a:rPr lang="en-US" sz="1400" b="1" i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1942276716477272"/>
                  <c:y val="-3.9201164956815977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1" dirty="0"/>
                      <a:t>11</a:t>
                    </a:r>
                    <a:r>
                      <a:rPr lang="ru-RU" sz="1400" b="1" i="1" dirty="0"/>
                      <a:t>,3 </a:t>
                    </a:r>
                    <a:r>
                      <a:rPr lang="en-US" sz="1400" b="1" i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5153667543461316E-2"/>
                  <c:y val="-2.3421694474685843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i="1" dirty="0"/>
                      <a:t>9,7</a:t>
                    </a:r>
                    <a:r>
                      <a:rPr lang="ru-RU" sz="1400" b="1" i="1" baseline="0" dirty="0"/>
                      <a:t> </a:t>
                    </a:r>
                    <a:r>
                      <a:rPr lang="en-US" sz="1400" b="1" i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7.1563350555065269E-2"/>
                  <c:y val="-8.521609236144517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1" dirty="0"/>
                      <a:t>5</a:t>
                    </a:r>
                    <a:r>
                      <a:rPr lang="ru-RU" sz="1400" b="1" i="1" dirty="0"/>
                      <a:t>,4 </a:t>
                    </a:r>
                    <a:r>
                      <a:rPr lang="en-US" sz="1400" b="1" i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5.8520987379297937E-2"/>
                  <c:y val="-6.338371690676929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1" dirty="0"/>
                      <a:t>4</a:t>
                    </a:r>
                    <a:r>
                      <a:rPr lang="ru-RU" sz="1400" b="1" i="1" dirty="0"/>
                      <a:t>,1 </a:t>
                    </a:r>
                    <a:r>
                      <a:rPr lang="en-US" sz="1400" b="1" i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1.5987365017892895E-2"/>
                  <c:y val="-0.10365951844443881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1" baseline="0" dirty="0"/>
                      <a:t>3</a:t>
                    </a:r>
                    <a:r>
                      <a:rPr lang="ru-RU" sz="1400" b="1" i="1" baseline="0" dirty="0"/>
                      <a:t>,1 </a:t>
                    </a:r>
                    <a:r>
                      <a:rPr lang="en-US" sz="1400" b="1" i="1" baseline="0" dirty="0"/>
                      <a:t>%</a:t>
                    </a:r>
                    <a:endParaRPr lang="en-US" sz="1050" b="1" i="1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2.4217125198849599E-2"/>
                  <c:y val="-5.4426243343376292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15,9</a:t>
                    </a:r>
                    <a:r>
                      <a:rPr lang="ru-RU" sz="1400" baseline="0" dirty="0" smtClean="0"/>
                      <a:t>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General" sourceLinked="0"/>
            <c:txPr>
              <a:bodyPr/>
              <a:lstStyle/>
              <a:p>
                <a:pPr>
                  <a:defRPr sz="1400" b="1" i="1" baseline="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'СЛАЙД 3'!$E$7:$E$13</c:f>
              <c:strCache>
                <c:ptCount val="7"/>
                <c:pt idx="0">
                  <c:v>Налог на доходы физических лиц </c:v>
                </c:pt>
                <c:pt idx="1">
                  <c:v>Доходы платных услуг и компенсации затрат</c:v>
                </c:pt>
                <c:pt idx="2">
                  <c:v>Арендная плата за землю</c:v>
                </c:pt>
                <c:pt idx="3">
                  <c:v>Налог, взимаемый в связи с применением упрощенной системы налогообложения </c:v>
                </c:pt>
                <c:pt idx="4">
                  <c:v>Налог на имущество физических лиц</c:v>
                </c:pt>
                <c:pt idx="5">
                  <c:v>Доходы от продажи активов</c:v>
                </c:pt>
                <c:pt idx="6">
                  <c:v>Прочие налоговые и неналоговые доходы</c:v>
                </c:pt>
              </c:strCache>
            </c:strRef>
          </c:cat>
          <c:val>
            <c:numRef>
              <c:f>'СЛАЙД 3'!$F$7:$F$13</c:f>
              <c:numCache>
                <c:formatCode>#,##0.0</c:formatCode>
                <c:ptCount val="7"/>
                <c:pt idx="0">
                  <c:v>50.460080158910202</c:v>
                </c:pt>
                <c:pt idx="1">
                  <c:v>11.3</c:v>
                </c:pt>
                <c:pt idx="2">
                  <c:v>9.6999999999999993</c:v>
                </c:pt>
                <c:pt idx="3">
                  <c:v>5.3768887748399159</c:v>
                </c:pt>
                <c:pt idx="4">
                  <c:v>4.0713337556228284</c:v>
                </c:pt>
                <c:pt idx="5">
                  <c:v>3.0732536011994016</c:v>
                </c:pt>
                <c:pt idx="6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164315076102655E-2"/>
          <c:y val="6.7403924696352674E-2"/>
          <c:w val="0.9223975113876236"/>
          <c:h val="0.785828800412115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ED-45EC-A1F4-CCE2514627FA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2375465</c:v>
                </c:pt>
                <c:pt idx="1">
                  <c:v>2610732.1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ED-45EC-A1F4-CCE2514627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gapDepth val="70"/>
        <c:shape val="box"/>
        <c:axId val="280249088"/>
        <c:axId val="280250624"/>
        <c:axId val="0"/>
      </c:bar3DChart>
      <c:catAx>
        <c:axId val="28024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ru-R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80250624"/>
        <c:crosses val="autoZero"/>
        <c:auto val="1"/>
        <c:lblAlgn val="ctr"/>
        <c:lblOffset val="100"/>
        <c:noMultiLvlLbl val="0"/>
      </c:catAx>
      <c:valAx>
        <c:axId val="280250624"/>
        <c:scaling>
          <c:orientation val="minMax"/>
          <c:min val="1500000"/>
        </c:scaling>
        <c:delete val="1"/>
        <c:axPos val="l"/>
        <c:numFmt formatCode="#,##0.0" sourceLinked="1"/>
        <c:majorTickMark val="out"/>
        <c:minorTickMark val="none"/>
        <c:tickLblPos val="nextTo"/>
        <c:crossAx val="28024908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346303501945526E-2"/>
          <c:y val="7.7745383867832848E-2"/>
          <c:w val="0.66294657720314143"/>
          <c:h val="0.91448007774538387"/>
        </c:manualLayout>
      </c:layout>
      <c:pie3DChart>
        <c:varyColors val="1"/>
        <c:ser>
          <c:idx val="0"/>
          <c:order val="0"/>
          <c:explosion val="10"/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Лист2!$E$9:$E$10</c:f>
              <c:strCache>
                <c:ptCount val="2"/>
                <c:pt idx="0">
                  <c:v>Налоговые доходы</c:v>
                </c:pt>
                <c:pt idx="1">
                  <c:v>Неналоговые доходы </c:v>
                </c:pt>
              </c:strCache>
            </c:strRef>
          </c:cat>
          <c:val>
            <c:numRef>
              <c:f>Лист2!$F$9:$F$10</c:f>
              <c:numCache>
                <c:formatCode>#,##0</c:formatCode>
                <c:ptCount val="2"/>
                <c:pt idx="0">
                  <c:v>2891.8232899999998</c:v>
                </c:pt>
                <c:pt idx="1">
                  <c:v>1369.58195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5158444370899045"/>
          <c:y val="3.5269774951600427E-2"/>
          <c:w val="0.62766328277886496"/>
          <c:h val="0.25307530436246489"/>
        </c:manualLayout>
      </c:layout>
      <c:overlay val="0"/>
      <c:txPr>
        <a:bodyPr/>
        <a:lstStyle/>
        <a:p>
          <a:pPr>
            <a:defRPr sz="18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9282469326769962"/>
        </c:manualLayout>
      </c:layout>
      <c:bar3D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8.9330718485697951E-3"/>
                  <c:y val="0.298734988913430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55405042699936E-3"/>
                  <c:y val="0.384259290753124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289245653044556E-2"/>
                  <c:y val="0.35143889103511289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 </a:t>
                    </a:r>
                    <a:r>
                      <a:rPr lang="ru-RU" sz="1400" b="1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2 </a:t>
                    </a:r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078,7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'[Диаграмма в Microsoft PowerPoint]Лист2'!$E$5:$E$7</c:f>
              <c:numCache>
                <c:formatCode>#,##0.0</c:formatCode>
                <c:ptCount val="3"/>
                <c:pt idx="0">
                  <c:v>1736.5</c:v>
                </c:pt>
                <c:pt idx="1">
                  <c:v>2150.3000000000002</c:v>
                </c:pt>
                <c:pt idx="2" formatCode="#,##0.00">
                  <c:v>2078.6999999999998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0386176"/>
        <c:axId val="280387968"/>
        <c:axId val="0"/>
      </c:bar3DChart>
      <c:catAx>
        <c:axId val="280386176"/>
        <c:scaling>
          <c:orientation val="minMax"/>
        </c:scaling>
        <c:delete val="1"/>
        <c:axPos val="b"/>
        <c:majorTickMark val="out"/>
        <c:minorTickMark val="none"/>
        <c:tickLblPos val="nextTo"/>
        <c:crossAx val="280387968"/>
        <c:crosses val="autoZero"/>
        <c:auto val="1"/>
        <c:lblAlgn val="ctr"/>
        <c:lblOffset val="100"/>
        <c:noMultiLvlLbl val="0"/>
      </c:catAx>
      <c:valAx>
        <c:axId val="2803879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803861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169876269961346"/>
          <c:y val="0.10115618812521592"/>
          <c:w val="0.79660247460077305"/>
          <c:h val="0.76869541131655084"/>
        </c:manualLayout>
      </c:layout>
      <c:pie3DChart>
        <c:varyColors val="1"/>
        <c:ser>
          <c:idx val="0"/>
          <c:order val="0"/>
          <c:explosion val="7"/>
          <c:dLbls>
            <c:dLbl>
              <c:idx val="0"/>
              <c:layout>
                <c:manualLayout>
                  <c:x val="-0.21806493357815959"/>
                  <c:y val="-9.0353735429701112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rPr>
                      <a:t>2 150</a:t>
                    </a:r>
                    <a:endParaRPr lang="ru-RU" sz="1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2075149792365675"/>
                  <c:y val="1.2588148100503453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600" b="1" i="0" u="none" strike="noStrik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sz="1600" b="1" i="0" u="none" strike="noStrike" kern="1200" baseline="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rPr>
                      <a:t>2 111</a:t>
                    </a:r>
                    <a:endParaRPr lang="ru-RU" sz="1400" b="1" i="0" u="none" strike="noStrike" kern="1200" baseline="0" dirty="0">
                      <a:solidFill>
                        <a:schemeClr val="tx1"/>
                      </a:solidFill>
                      <a:latin typeface="Arial Black" panose="020B0A04020102020204" pitchFamily="34" charset="0"/>
                      <a:ea typeface="+mn-ea"/>
                      <a:cs typeface="Arial" panose="020B060402020202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'[Диаграмма в Microsoft PowerPoint]Лист1'!$C$4:$C$5</c:f>
              <c:strCache>
                <c:ptCount val="2"/>
                <c:pt idx="0">
                  <c:v>НДФЛ</c:v>
                </c:pt>
                <c:pt idx="1">
                  <c:v>Прочие налоговые и неналоговые доходы</c:v>
                </c:pt>
              </c:strCache>
            </c:strRef>
          </c:cat>
          <c:val>
            <c:numRef>
              <c:f>'[Диаграмма в Microsoft PowerPoint]Лист1'!$D$4:$D$5</c:f>
              <c:numCache>
                <c:formatCode>General</c:formatCode>
                <c:ptCount val="2"/>
                <c:pt idx="0">
                  <c:v>2150.3000000000002</c:v>
                </c:pt>
                <c:pt idx="1">
                  <c:v>2111.1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807375802304853E-2"/>
          <c:y val="1.5249285846629844E-2"/>
          <c:w val="0.64257472177380281"/>
          <c:h val="0.90442473727564343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9130576835717855"/>
                  <c:y val="-8.3610635918324225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62,5</a:t>
                    </a:r>
                    <a:r>
                      <a:rPr lang="ru-RU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4398124370284123E-2"/>
                  <c:y val="-6.743642658571111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13,5</a:t>
                    </a:r>
                    <a:r>
                      <a:rPr lang="ru-RU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730481265055845"/>
                  <c:y val="4.470624969661348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24</a:t>
                    </a:r>
                    <a:r>
                      <a:rPr lang="ru-RU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,0 %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Лист1!$N$7:$N$9</c:f>
              <c:strCache>
                <c:ptCount val="3"/>
                <c:pt idx="0">
                  <c:v>Налог на имущество физических лиц</c:v>
                </c:pt>
                <c:pt idx="1">
                  <c:v>Транспортный налог</c:v>
                </c:pt>
                <c:pt idx="2">
                  <c:v>Земельный налог</c:v>
                </c:pt>
              </c:strCache>
            </c:strRef>
          </c:cat>
          <c:val>
            <c:numRef>
              <c:f>Лист1!$O$7:$O$9</c:f>
              <c:numCache>
                <c:formatCode>#,##0.0</c:formatCode>
                <c:ptCount val="3"/>
                <c:pt idx="0">
                  <c:v>62.455003599712022</c:v>
                </c:pt>
                <c:pt idx="1">
                  <c:v>13.498920086393088</c:v>
                </c:pt>
                <c:pt idx="2">
                  <c:v>24.08207343412527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5987993259415599"/>
          <c:y val="8.8360434824343193E-2"/>
          <c:w val="0.53506602195087349"/>
          <c:h val="0.28278427173470627"/>
        </c:manualLayout>
      </c:layout>
      <c:overlay val="0"/>
      <c:txPr>
        <a:bodyPr/>
        <a:lstStyle/>
        <a:p>
          <a:pPr>
            <a:defRPr sz="14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субъектов малого и среднего предпринимательства - фактических налогоплательщиков (ед.)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(факт)</c:v>
                </c:pt>
                <c:pt idx="1">
                  <c:v>2024 (план)</c:v>
                </c:pt>
                <c:pt idx="2">
                  <c:v>2024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6742</c:v>
                </c:pt>
                <c:pt idx="1">
                  <c:v>6893</c:v>
                </c:pt>
                <c:pt idx="2">
                  <c:v>6923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49610880"/>
        <c:axId val="149613568"/>
      </c:areaChart>
      <c:catAx>
        <c:axId val="14961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149613568"/>
        <c:crosses val="autoZero"/>
        <c:auto val="1"/>
        <c:lblAlgn val="ctr"/>
        <c:lblOffset val="100"/>
        <c:noMultiLvlLbl val="0"/>
      </c:catAx>
      <c:valAx>
        <c:axId val="14961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14961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283442274063429E-2"/>
          <c:y val="9.7244888398935608E-2"/>
          <c:w val="0.78148621754416048"/>
          <c:h val="0.85827404713766975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8.1544402728784868E-2"/>
                  <c:y val="6.087899136559495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Arial Black" panose="020B0A04020102020204" pitchFamily="34" charset="0"/>
                      </a:rPr>
                      <a:t>9,6</a:t>
                    </a:r>
                    <a:r>
                      <a:rPr lang="ru-RU" sz="1600" dirty="0" smtClean="0">
                        <a:latin typeface="Arial Black" panose="020B0A04020102020204" pitchFamily="34" charset="0"/>
                      </a:rPr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7328625557394994"/>
                  <c:y val="2.5183462500623872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Arial Black" panose="020B0A04020102020204" pitchFamily="34" charset="0"/>
                      </a:rPr>
                      <a:t>15,1</a:t>
                    </a:r>
                    <a:r>
                      <a:rPr lang="ru-RU" sz="1600" dirty="0" smtClean="0">
                        <a:latin typeface="Arial Black" panose="020B0A04020102020204" pitchFamily="34" charset="0"/>
                      </a:rPr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8539876318629858"/>
                  <c:y val="-0.1554310241414848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Arial Black" panose="020B0A04020102020204" pitchFamily="34" charset="0"/>
                      </a:rPr>
                      <a:t>75,4</a:t>
                    </a:r>
                    <a:r>
                      <a:rPr lang="ru-RU" sz="1600" dirty="0" smtClean="0">
                        <a:latin typeface="Arial Black" panose="020B0A04020102020204" pitchFamily="34" charset="0"/>
                      </a:rPr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Лист2!$G$14:$G$16</c:f>
              <c:strCache>
                <c:ptCount val="3"/>
                <c:pt idx="0">
                  <c:v>Индивидуальные предприниматели</c:v>
                </c:pt>
                <c:pt idx="1">
                  <c:v>Юридические лица</c:v>
                </c:pt>
                <c:pt idx="2">
                  <c:v>Физические лица по НДФЛ и имущественным налогам</c:v>
                </c:pt>
              </c:strCache>
            </c:strRef>
          </c:cat>
          <c:val>
            <c:numRef>
              <c:f>Лист2!$H$14:$H$16</c:f>
              <c:numCache>
                <c:formatCode>0.0</c:formatCode>
                <c:ptCount val="3"/>
                <c:pt idx="0">
                  <c:v>9.5600676818950951</c:v>
                </c:pt>
                <c:pt idx="1">
                  <c:v>15.059221658206431</c:v>
                </c:pt>
                <c:pt idx="2">
                  <c:v>75.380710659898469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397990005676939"/>
          <c:y val="0.74106066324069075"/>
          <c:w val="0.84953594414851519"/>
          <c:h val="0.2406957959264801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5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explosion val="7"/>
          <c:dPt>
            <c:idx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29-48A1-9B98-8C68B809B3E8}"/>
              </c:ext>
            </c:extLst>
          </c:dPt>
          <c:dPt>
            <c:idx val="1"/>
            <c:bubble3D val="0"/>
            <c:spPr>
              <a:solidFill>
                <a:srgbClr val="FFCC66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29-48A1-9B98-8C68B809B3E8}"/>
              </c:ext>
            </c:extLst>
          </c:dPt>
          <c:dPt>
            <c:idx val="2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129-48A1-9B98-8C68B809B3E8}"/>
              </c:ext>
            </c:extLst>
          </c:dPt>
          <c:dPt>
            <c:idx val="3"/>
            <c:bubble3D val="0"/>
            <c:spPr>
              <a:solidFill>
                <a:srgbClr val="52D8A2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cat>
            <c:strRef>
              <c:f>Лист1!$A$2:$A$5</c:f>
              <c:strCache>
                <c:ptCount val="4"/>
                <c:pt idx="0">
                  <c:v>СУБВЕНЦИИ</c:v>
                </c:pt>
                <c:pt idx="1">
                  <c:v>ИНЫЕ</c:v>
                </c:pt>
                <c:pt idx="2">
                  <c:v>СУБСИДИИ</c:v>
                </c:pt>
                <c:pt idx="3">
                  <c:v>ДОТАЦИЯ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4518</c:v>
                </c:pt>
                <c:pt idx="1">
                  <c:v>45</c:v>
                </c:pt>
                <c:pt idx="2">
                  <c:v>1746</c:v>
                </c:pt>
                <c:pt idx="3">
                  <c:v>1585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129-48A1-9B98-8C68B809B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9">
          <a:noFill/>
        </a:ln>
      </c:spPr>
    </c:plotArea>
    <c:legend>
      <c:legendPos val="r"/>
      <c:layout>
        <c:manualLayout>
          <c:xMode val="edge"/>
          <c:yMode val="edge"/>
          <c:x val="0.77096848303152099"/>
          <c:y val="6.1800569893595371E-2"/>
          <c:w val="0.21990896845884839"/>
          <c:h val="0.850481354264027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5268547681539808"/>
          <c:y val="2.6326285444860074E-2"/>
        </c:manualLayout>
      </c:layout>
      <c:overlay val="0"/>
      <c:txPr>
        <a:bodyPr/>
        <a:lstStyle/>
        <a:p>
          <a:pPr>
            <a:defRPr sz="2000">
              <a:latin typeface="Arial Black" panose="020B0A040201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6937472839685004"/>
          <c:y val="0.11343738799902639"/>
          <c:w val="0.57052278668124001"/>
          <c:h val="0.6755713557213051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cene3d>
              <a:camera prst="orthographicFront"/>
              <a:lightRig rig="flood" dir="t"/>
            </a:scene3d>
            <a:sp3d prstMaterial="softEdge">
              <a:bevelT/>
              <a:bevelB/>
            </a:sp3d>
          </c:spPr>
          <c:dPt>
            <c:idx val="0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scene3d>
                <a:camera prst="orthographicFront"/>
                <a:lightRig rig="flood" dir="t"/>
              </a:scene3d>
              <a:sp3d prstMaterial="softEdge">
                <a:bevelT/>
                <a:bevelB/>
              </a:sp3d>
            </c:spPr>
          </c:dPt>
          <c:dPt>
            <c:idx val="1"/>
            <c:bubble3D val="0"/>
            <c:spPr>
              <a:solidFill>
                <a:srgbClr val="4BACC6">
                  <a:lumMod val="75000"/>
                </a:srgbClr>
              </a:solidFill>
              <a:scene3d>
                <a:camera prst="orthographicFront"/>
                <a:lightRig rig="flood" dir="t"/>
              </a:scene3d>
              <a:sp3d prstMaterial="softEdge">
                <a:bevelT/>
                <a:bevelB/>
              </a:sp3d>
            </c:spPr>
          </c:dPt>
          <c:dPt>
            <c:idx val="2"/>
            <c:bubble3D val="0"/>
            <c:spPr>
              <a:solidFill>
                <a:srgbClr val="9BBB59">
                  <a:lumMod val="75000"/>
                </a:srgbClr>
              </a:solidFill>
              <a:scene3d>
                <a:camera prst="orthographicFront"/>
                <a:lightRig rig="flood" dir="t"/>
              </a:scene3d>
              <a:sp3d prstMaterial="softEdge">
                <a:bevelT/>
                <a:bevelB/>
              </a:sp3d>
            </c:spPr>
          </c:dPt>
          <c:dPt>
            <c:idx val="3"/>
            <c:bubble3D val="0"/>
            <c:spPr>
              <a:solidFill>
                <a:srgbClr val="EEECE1">
                  <a:lumMod val="75000"/>
                </a:srgbClr>
              </a:solidFill>
              <a:scene3d>
                <a:camera prst="orthographicFront"/>
                <a:lightRig rig="flood" dir="t"/>
              </a:scene3d>
              <a:sp3d prstMaterial="softEdge">
                <a:bevelT/>
                <a:bevelB/>
              </a:sp3d>
            </c:spPr>
          </c:dPt>
          <c:dLbls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Социально -культурная сфера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Прочие расходы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7230</c:v>
                </c:pt>
                <c:pt idx="1">
                  <c:v>813</c:v>
                </c:pt>
                <c:pt idx="2">
                  <c:v>932</c:v>
                </c:pt>
                <c:pt idx="3">
                  <c:v>1101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"/>
          <c:y val="8.5526288539603548E-2"/>
          <c:w val="0.39390361673944596"/>
          <c:h val="0.71167724130470433"/>
        </c:manualLayout>
      </c:layout>
      <c:overlay val="0"/>
      <c:txPr>
        <a:bodyPr/>
        <a:lstStyle/>
        <a:p>
          <a:pPr>
            <a:defRPr lang="ru-RU" sz="1600" b="0" i="0" u="none" strike="noStrike" kern="1200" baseline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9465382349638159"/>
          <c:y val="1.3808787697883438E-2"/>
        </c:manualLayout>
      </c:layout>
      <c:overlay val="0"/>
      <c:txPr>
        <a:bodyPr/>
        <a:lstStyle/>
        <a:p>
          <a:pPr>
            <a:defRPr sz="2000">
              <a:latin typeface="Arial Black" panose="020B0A040201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4881899882027945"/>
          <c:y val="0.12370024439858854"/>
          <c:w val="0.59279698408351433"/>
          <c:h val="0.629756022347273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cene3d>
              <a:camera prst="orthographicFront"/>
              <a:lightRig rig="flood" dir="t"/>
            </a:scene3d>
            <a:sp3d prstMaterial="softEdge">
              <a:bevelT/>
              <a:bevelB/>
            </a:sp3d>
          </c:spPr>
          <c:dPt>
            <c:idx val="0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scene3d>
                <a:camera prst="orthographicFront"/>
                <a:lightRig rig="flood" dir="t"/>
              </a:scene3d>
              <a:sp3d prstMaterial="softEdge">
                <a:bevelT/>
                <a:bevelB/>
              </a:sp3d>
            </c:spPr>
          </c:dPt>
          <c:dPt>
            <c:idx val="1"/>
            <c:bubble3D val="0"/>
            <c:spPr>
              <a:solidFill>
                <a:srgbClr val="4BACC6">
                  <a:lumMod val="75000"/>
                </a:srgbClr>
              </a:solidFill>
              <a:scene3d>
                <a:camera prst="orthographicFront"/>
                <a:lightRig rig="flood" dir="t"/>
              </a:scene3d>
              <a:sp3d prstMaterial="softEdge">
                <a:bevelT/>
                <a:bevelB/>
              </a:sp3d>
            </c:spPr>
          </c:dPt>
          <c:dPt>
            <c:idx val="2"/>
            <c:bubble3D val="0"/>
            <c:spPr>
              <a:solidFill>
                <a:srgbClr val="9BBB59">
                  <a:lumMod val="75000"/>
                </a:srgbClr>
              </a:solidFill>
              <a:scene3d>
                <a:camera prst="orthographicFront"/>
                <a:lightRig rig="flood" dir="t"/>
              </a:scene3d>
              <a:sp3d prstMaterial="softEdge">
                <a:bevelT/>
                <a:bevelB/>
              </a:sp3d>
            </c:spPr>
          </c:dPt>
          <c:dPt>
            <c:idx val="3"/>
            <c:bubble3D val="0"/>
            <c:spPr>
              <a:solidFill>
                <a:srgbClr val="EEECE1">
                  <a:lumMod val="75000"/>
                </a:srgbClr>
              </a:solidFill>
              <a:scene3d>
                <a:camera prst="orthographicFront"/>
                <a:lightRig rig="flood" dir="t"/>
              </a:scene3d>
              <a:sp3d prstMaterial="softEdge">
                <a:bevelT/>
                <a:bevelB/>
              </a:sp3d>
            </c:spPr>
          </c:dPt>
          <c:dLbls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Социально -культурная сфера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Прочие расходы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8401</c:v>
                </c:pt>
                <c:pt idx="1">
                  <c:v>1043</c:v>
                </c:pt>
                <c:pt idx="2">
                  <c:v>1001</c:v>
                </c:pt>
                <c:pt idx="3">
                  <c:v>1258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"/>
          <c:y val="6.1383953426978173E-2"/>
          <c:w val="0.37655874051642813"/>
          <c:h val="0.8658875538036428"/>
        </c:manualLayout>
      </c:layout>
      <c:overlay val="0"/>
      <c:txPr>
        <a:bodyPr/>
        <a:lstStyle/>
        <a:p>
          <a:pPr>
            <a:defRPr lang="ru-RU" sz="1600" b="0" i="0" u="none" strike="noStrike" kern="1200" baseline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  <a:effectLst/>
      </c:spPr>
    </c:sideWall>
    <c:backWall>
      <c:thickness val="0"/>
      <c:spPr>
        <a:noFill/>
        <a:ln w="25400"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1.9824757545941603E-2"/>
          <c:y val="0.15633502473405644"/>
          <c:w val="0.68656408013129933"/>
          <c:h val="0.712380974805887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местных бюджетов</c:v>
                </c:pt>
              </c:strCache>
            </c:strRef>
          </c:tx>
          <c:spPr>
            <a:solidFill>
              <a:srgbClr val="4661C6"/>
            </a:solidFill>
            <a:ln>
              <a:solidFill>
                <a:schemeClr val="tx2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/>
                <a:bevelB/>
                <a:contourClr>
                  <a:srgbClr val="000000"/>
                </a:contourClr>
              </a:sp3d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2.7997039960532808E-3"/>
                  <c:y val="-3.41918474174386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3.17495726019072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Лист1!$B$2:$B$2</c:f>
              <c:numCache>
                <c:formatCode>#,##0.0</c:formatCode>
                <c:ptCount val="1"/>
                <c:pt idx="0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A5C7ED"/>
              </a:solidFill>
            </a:ln>
            <a:effectLst/>
            <a:scene3d>
              <a:camera prst="orthographicFront"/>
              <a:lightRig rig="threePt" dir="t"/>
            </a:scene3d>
            <a:sp3d prstMaterial="plastic">
              <a:bevelT/>
              <a:bevelB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</c:dPt>
          <c:dLbls>
            <c:delete val="1"/>
          </c:dLbls>
          <c:cat>
            <c:strRef>
              <c:f>Лист1!$A$2:$A$2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Лист1!$C$2:$C$2</c:f>
              <c:numCache>
                <c:formatCode>#,##0.0</c:formatCode>
                <c:ptCount val="1"/>
                <c:pt idx="0">
                  <c:v>48.2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Лист1!$D$2:$D$2</c:f>
              <c:numCache>
                <c:formatCode>#,##0.0</c:formatCode>
                <c:ptCount val="1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shape val="box"/>
        <c:axId val="281172224"/>
        <c:axId val="281186304"/>
        <c:axId val="0"/>
      </c:bar3DChart>
      <c:catAx>
        <c:axId val="281172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81186304"/>
        <c:crosses val="autoZero"/>
        <c:auto val="1"/>
        <c:lblAlgn val="ctr"/>
        <c:lblOffset val="100"/>
        <c:noMultiLvlLbl val="0"/>
      </c:catAx>
      <c:valAx>
        <c:axId val="28118630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8117222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B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B/>
        </a:sp3d>
      </c:spPr>
    </c:backWall>
    <c:plotArea>
      <c:layout>
        <c:manualLayout>
          <c:layoutTarget val="inner"/>
          <c:xMode val="edge"/>
          <c:yMode val="edge"/>
          <c:x val="5.6696488820466184E-2"/>
          <c:y val="0.15112762331051988"/>
          <c:w val="0.91024920337696524"/>
          <c:h val="0.7311965392007996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noFill/>
              </a:ln>
              <a:effectLst/>
              <a:scene3d>
                <a:camera prst="orthographicFront"/>
                <a:lightRig rig="sunse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sunset" dir="t"/>
              </a:scene3d>
              <a:sp3d prstMaterial="dkEdge">
                <a:bevelT/>
                <a:bevelB/>
              </a:sp3d>
            </c:spPr>
          </c:dPt>
          <c:dPt>
            <c:idx val="2"/>
            <c:invertIfNegative val="0"/>
            <c:bubble3D val="0"/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7393</c:v>
                </c:pt>
                <c:pt idx="1">
                  <c:v>10076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shape val="box"/>
        <c:axId val="290856960"/>
        <c:axId val="290858496"/>
        <c:axId val="0"/>
      </c:bar3DChart>
      <c:catAx>
        <c:axId val="29085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90858496"/>
        <c:crosses val="autoZero"/>
        <c:auto val="1"/>
        <c:lblAlgn val="ctr"/>
        <c:lblOffset val="100"/>
        <c:noMultiLvlLbl val="0"/>
      </c:catAx>
      <c:valAx>
        <c:axId val="290858496"/>
        <c:scaling>
          <c:orientation val="minMax"/>
          <c:min val="95"/>
        </c:scaling>
        <c:delete val="1"/>
        <c:axPos val="l"/>
        <c:numFmt formatCode="0" sourceLinked="1"/>
        <c:majorTickMark val="out"/>
        <c:minorTickMark val="none"/>
        <c:tickLblPos val="nextTo"/>
        <c:crossAx val="29085696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5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86094474831378"/>
          <c:y val="2.9220947836828125E-2"/>
          <c:w val="0.78870602160723247"/>
          <c:h val="0.84137199745721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explosion val="9"/>
          <c:dPt>
            <c:idx val="0"/>
            <c:bubble3D val="0"/>
            <c:spPr>
              <a:solidFill>
                <a:srgbClr val="9BBB59">
                  <a:lumMod val="75000"/>
                </a:srgb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29-48A1-9B98-8C68B809B3E8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29-48A1-9B98-8C68B809B3E8}"/>
              </c:ext>
            </c:extLst>
          </c:dPt>
          <c:dPt>
            <c:idx val="2"/>
            <c:bubble3D val="0"/>
            <c:spPr>
              <a:solidFill>
                <a:srgbClr val="4BACC6">
                  <a:lumMod val="60000"/>
                  <a:lumOff val="40000"/>
                </a:srgb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129-48A1-9B98-8C68B809B3E8}"/>
              </c:ext>
            </c:extLst>
          </c:dPt>
          <c:dPt>
            <c:idx val="3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ysClr val="window" lastClr="FFFFFF">
                    <a:lumMod val="75000"/>
                  </a:sys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4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cat>
            <c:strRef>
              <c:f>Лист1!$A$2:$A$6</c:f>
              <c:strCache>
                <c:ptCount val="5"/>
                <c:pt idx="0">
                  <c:v>Топливо-энергетический комплекс</c:v>
                </c:pt>
                <c:pt idx="1">
                  <c:v>Дорожное хозяйство (дорожные фонды)</c:v>
                </c:pt>
                <c:pt idx="2">
                  <c:v>Сельское хозяйство</c:v>
                </c:pt>
                <c:pt idx="3">
                  <c:v>Жилищно-коммунальное хазяйство</c:v>
                </c:pt>
                <c:pt idx="4">
                  <c:v>Другие вопросы в области национальной экономики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196</c:v>
                </c:pt>
                <c:pt idx="1">
                  <c:v>805</c:v>
                </c:pt>
                <c:pt idx="2">
                  <c:v>36</c:v>
                </c:pt>
                <c:pt idx="3">
                  <c:v>926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129-48A1-9B98-8C68B809B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9">
          <a:noFill/>
        </a:ln>
      </c:spPr>
    </c:plotArea>
    <c:legend>
      <c:legendPos val="r"/>
      <c:layout>
        <c:manualLayout>
          <c:xMode val="edge"/>
          <c:yMode val="edge"/>
          <c:x val="4.9442977122259826E-2"/>
          <c:y val="0.6987113200439925"/>
          <c:w val="0.94845745269724158"/>
          <c:h val="0.27179655909369704"/>
        </c:manualLayout>
      </c:layout>
      <c:overlay val="0"/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>
          <a:effectLst>
            <a:glow rad="63500">
              <a:schemeClr val="bg1">
                <a:alpha val="40000"/>
              </a:schemeClr>
            </a:glow>
          </a:effectLst>
        </a:defRPr>
      </a:pPr>
      <a:endParaRPr lang="ru-RU"/>
    </a:p>
  </c:txPr>
  <c:externalData r:id="rId2">
    <c:autoUpdate val="0"/>
  </c:externalData>
  <c:userShapes r:id="rId3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B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B/>
        </a:sp3d>
      </c:spPr>
    </c:backWall>
    <c:plotArea>
      <c:layout>
        <c:manualLayout>
          <c:layoutTarget val="inner"/>
          <c:xMode val="edge"/>
          <c:yMode val="edge"/>
          <c:x val="6.0370896289301187E-2"/>
          <c:y val="0.15112767668523983"/>
          <c:w val="0.91024920337696524"/>
          <c:h val="0.7311965392007996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noFill/>
              </a:ln>
              <a:effectLst/>
              <a:scene3d>
                <a:camera prst="orthographicFront"/>
                <a:lightRig rig="sunse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sunset" dir="t"/>
              </a:scene3d>
              <a:sp3d prstMaterial="dkEdge">
                <a:bevelT/>
                <a:bevelB/>
              </a:sp3d>
            </c:spPr>
          </c:dPt>
          <c:dPt>
            <c:idx val="2"/>
            <c:invertIfNegative val="0"/>
            <c:bubble3D val="0"/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7393</c:v>
                </c:pt>
                <c:pt idx="1">
                  <c:v>9000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shape val="box"/>
        <c:axId val="291109504"/>
        <c:axId val="291180928"/>
        <c:axId val="0"/>
      </c:bar3DChart>
      <c:catAx>
        <c:axId val="29110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91180928"/>
        <c:crosses val="autoZero"/>
        <c:auto val="1"/>
        <c:lblAlgn val="ctr"/>
        <c:lblOffset val="100"/>
        <c:noMultiLvlLbl val="0"/>
      </c:catAx>
      <c:valAx>
        <c:axId val="291180928"/>
        <c:scaling>
          <c:orientation val="minMax"/>
          <c:min val="95"/>
        </c:scaling>
        <c:delete val="1"/>
        <c:axPos val="l"/>
        <c:numFmt formatCode="0" sourceLinked="1"/>
        <c:majorTickMark val="out"/>
        <c:minorTickMark val="none"/>
        <c:tickLblPos val="nextTo"/>
        <c:crossAx val="29110950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323229986858259"/>
          <c:w val="1"/>
          <c:h val="0.7105402595054025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explosion val="18"/>
          <c:dPt>
            <c:idx val="0"/>
            <c:bubble3D val="0"/>
            <c:spPr>
              <a:solidFill>
                <a:srgbClr val="619F8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AB8-4E43-A7E6-83E273C8662D}"/>
              </c:ext>
            </c:extLst>
          </c:dPt>
          <c:dPt>
            <c:idx val="1"/>
            <c:bubble3D val="0"/>
            <c:spPr>
              <a:solidFill>
                <a:srgbClr val="A8896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bevelT/>
                <a:bevelB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AB8-4E43-A7E6-83E273C8662D}"/>
              </c:ext>
            </c:extLst>
          </c:dPt>
          <c:dLbls>
            <c:dLbl>
              <c:idx val="0"/>
              <c:layout>
                <c:manualLayout>
                  <c:x val="-0.27446203100952687"/>
                  <c:y val="-0.3002739596655819"/>
                </c:manualLayout>
              </c:layout>
              <c:tx>
                <c:rich>
                  <a:bodyPr/>
                  <a:lstStyle/>
                  <a:p>
                    <a:pPr>
                      <a:defRPr sz="240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anose="020B0A04020102020204" pitchFamily="34" charset="0"/>
                      </a:defRPr>
                    </a:pPr>
                    <a:r>
                      <a:rPr lang="ru-RU" sz="2400" dirty="0" smtClean="0">
                        <a:solidFill>
                          <a:schemeClr val="bg1"/>
                        </a:solidFill>
                      </a:rPr>
                      <a:t>9 662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cene3d>
                  <a:camera prst="orthographicFront"/>
                  <a:lightRig rig="threePt" dir="t"/>
                </a:scene3d>
                <a:sp3d prstMaterial="metal"/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562033152548758"/>
                  <c:y val="9.5852868532975199E-2"/>
                </c:manualLayout>
              </c:layout>
              <c:tx>
                <c:rich>
                  <a:bodyPr/>
                  <a:lstStyle/>
                  <a:p>
                    <a:pPr>
                      <a:defRPr sz="240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anose="020B0A04020102020204" pitchFamily="34" charset="0"/>
                      </a:defRPr>
                    </a:pPr>
                    <a:r>
                      <a:rPr lang="ru-RU" sz="2400" dirty="0" smtClean="0">
                        <a:solidFill>
                          <a:schemeClr val="bg1"/>
                        </a:solidFill>
                      </a:rPr>
                      <a:t>2 041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cene3d>
                  <a:camera prst="orthographicFront"/>
                  <a:lightRig rig="threePt" dir="t"/>
                </a:scene3d>
                <a:sp3d prstMaterial="metal"/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scene3d>
                <a:camera prst="orthographicFront"/>
                <a:lightRig rig="threePt" dir="t"/>
              </a:scene3d>
              <a:sp3d prstMaterial="metal"/>
            </c:spPr>
            <c:txPr>
              <a:bodyPr/>
              <a:lstStyle/>
              <a:p>
                <a:pPr>
                  <a:defRPr sz="1600">
                    <a:solidFill>
                      <a:schemeClr val="accent3">
                        <a:lumMod val="50000"/>
                      </a:schemeClr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Sheet1!$B$1:$C$1</c:f>
              <c:strCache>
                <c:ptCount val="2"/>
                <c:pt idx="0">
                  <c:v>программные</c:v>
                </c:pt>
                <c:pt idx="1">
                  <c:v>непрограммные</c:v>
                </c:pt>
              </c:strCache>
            </c:strRef>
          </c:cat>
          <c:val>
            <c:numRef>
              <c:f>Sheet1!$B$2:$C$2</c:f>
              <c:numCache>
                <c:formatCode>0.0</c:formatCode>
                <c:ptCount val="2"/>
                <c:pt idx="0">
                  <c:v>9720</c:v>
                </c:pt>
                <c:pt idx="1">
                  <c:v>2020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AB8-4E43-A7E6-83E273C8662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6604957759118715E-4"/>
          <c:y val="0.86877606482109393"/>
          <c:w val="0.96591099144048542"/>
          <c:h val="0.123568375102350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071197282925459"/>
          <c:y val="6.3839976895137929E-2"/>
          <c:w val="0.52748195692688504"/>
          <c:h val="0.608860641488947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Проблемные объекты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Дорожное хозяйство</c:v>
                </c:pt>
                <c:pt idx="1">
                  <c:v>ЖКХ</c:v>
                </c:pt>
                <c:pt idx="2">
                  <c:v>Медицина</c:v>
                </c:pt>
                <c:pt idx="3">
                  <c:v>Образование</c:v>
                </c:pt>
                <c:pt idx="4">
                  <c:v>Иное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51</c:v>
                </c:pt>
                <c:pt idx="1">
                  <c:v>47</c:v>
                </c:pt>
                <c:pt idx="2">
                  <c:v>1</c:v>
                </c:pt>
                <c:pt idx="3">
                  <c:v>23</c:v>
                </c:pt>
                <c:pt idx="4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DE-40FD-8AC2-EAE8FAFA97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них, решено</c:v>
                </c:pt>
              </c:strCache>
            </c:strRef>
          </c:tx>
          <c:spPr>
            <a:solidFill>
              <a:schemeClr val="accent5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Дорожное хозяйство</c:v>
                </c:pt>
                <c:pt idx="1">
                  <c:v>ЖКХ</c:v>
                </c:pt>
                <c:pt idx="2">
                  <c:v>Медицина</c:v>
                </c:pt>
                <c:pt idx="3">
                  <c:v>Образование</c:v>
                </c:pt>
                <c:pt idx="4">
                  <c:v>Иное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DE-40FD-8AC2-EAE8FAFA9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373696"/>
        <c:axId val="149375616"/>
      </c:barChart>
      <c:catAx>
        <c:axId val="149373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49375616"/>
        <c:crosses val="autoZero"/>
        <c:auto val="1"/>
        <c:lblAlgn val="ctr"/>
        <c:lblOffset val="100"/>
        <c:noMultiLvlLbl val="0"/>
      </c:catAx>
      <c:valAx>
        <c:axId val="14937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4937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работающих в малом и среднем бизнесе (тыс.человек)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(факт)</c:v>
                </c:pt>
                <c:pt idx="1">
                  <c:v>2024 (план)</c:v>
                </c:pt>
                <c:pt idx="2">
                  <c:v>2024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21.4</c:v>
                </c:pt>
                <c:pt idx="1">
                  <c:v>21.5</c:v>
                </c:pt>
                <c:pt idx="2">
                  <c:v>20.5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58041984"/>
        <c:axId val="158057216"/>
      </c:areaChart>
      <c:catAx>
        <c:axId val="15804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158057216"/>
        <c:crosses val="autoZero"/>
        <c:auto val="1"/>
        <c:lblAlgn val="ctr"/>
        <c:lblOffset val="100"/>
        <c:noMultiLvlLbl val="0"/>
      </c:catAx>
      <c:valAx>
        <c:axId val="15805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15804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40883363278508E-2"/>
          <c:y val="0.27100196829050294"/>
          <c:w val="0.96843729238962573"/>
          <c:h val="0.57626242465613786"/>
        </c:manualLayout>
      </c:layout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обращений</c:v>
                </c:pt>
              </c:strCache>
            </c:strRef>
          </c:tx>
          <c:spPr>
            <a:solidFill>
              <a:srgbClr val="9898BC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0"/>
                  <c:y val="-0.149560840155887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D0-47E7-A081-51F11814AFB2}"/>
                </c:ext>
              </c:extLst>
            </c:dLbl>
            <c:dLbl>
              <c:idx val="1"/>
              <c:layout>
                <c:manualLayout>
                  <c:x val="3.2292571716843179E-3"/>
                  <c:y val="-0.15471811050609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D0-47E7-A081-51F11814AFB2}"/>
                </c:ext>
              </c:extLst>
            </c:dLbl>
            <c:dLbl>
              <c:idx val="2"/>
              <c:layout>
                <c:manualLayout>
                  <c:x val="3.2292571716843474E-3"/>
                  <c:y val="-0.15471811050609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D0-47E7-A081-51F11814AFB2}"/>
                </c:ext>
              </c:extLst>
            </c:dLbl>
            <c:dLbl>
              <c:idx val="3"/>
              <c:layout>
                <c:manualLayout>
                  <c:x val="3.2292571716843474E-3"/>
                  <c:y val="-0.159875380856293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BE-4BEE-8CD5-27CB001703CE}"/>
                </c:ext>
              </c:extLst>
            </c:dLbl>
            <c:dLbl>
              <c:idx val="4"/>
              <c:layout>
                <c:manualLayout>
                  <c:x val="-1.1840472847356554E-16"/>
                  <c:y val="-0.15471811050609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BE-4BEE-8CD5-27CB001703C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>
                  <a:defRPr sz="14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Panton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5739</c:v>
                </c:pt>
                <c:pt idx="1">
                  <c:v>7228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FD0-47E7-A081-51F11814AF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вопросов</c:v>
                </c:pt>
              </c:strCache>
            </c:strRef>
          </c:tx>
          <c:spPr>
            <a:solidFill>
              <a:srgbClr val="F8E0E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9.0805090805090773E-3"/>
                  <c:y val="-0.154871953487418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D0-47E7-A081-51F11814AFB2}"/>
                </c:ext>
              </c:extLst>
            </c:dLbl>
            <c:dLbl>
              <c:idx val="1"/>
              <c:layout>
                <c:manualLayout>
                  <c:x val="1.362076362076362E-2"/>
                  <c:y val="-0.16895122198627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D0-47E7-A081-51F11814AFB2}"/>
                </c:ext>
              </c:extLst>
            </c:dLbl>
            <c:dLbl>
              <c:idx val="2"/>
              <c:layout>
                <c:manualLayout>
                  <c:x val="-4.5402545402545404E-3"/>
                  <c:y val="-0.16191158773684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D0-47E7-A081-51F11814AFB2}"/>
                </c:ext>
              </c:extLst>
            </c:dLbl>
            <c:dLbl>
              <c:idx val="3"/>
              <c:layout>
                <c:manualLayout>
                  <c:x val="-3.2292571716843474E-3"/>
                  <c:y val="-0.190819002957511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03-464C-B230-C909DED818CF}"/>
                </c:ext>
              </c:extLst>
            </c:dLbl>
            <c:dLbl>
              <c:idx val="4"/>
              <c:layout>
                <c:manualLayout>
                  <c:x val="-9.6877715150530432E-3"/>
                  <c:y val="-0.180504462257105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03-464C-B230-C909DED818C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Panton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7124</c:v>
                </c:pt>
                <c:pt idx="1">
                  <c:v>9092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FD0-47E7-A081-51F11814A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1754752"/>
        <c:axId val="291756288"/>
      </c:areaChart>
      <c:catAx>
        <c:axId val="29175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91756288"/>
        <c:crosses val="autoZero"/>
        <c:auto val="1"/>
        <c:lblAlgn val="ctr"/>
        <c:lblOffset val="100"/>
        <c:noMultiLvlLbl val="0"/>
      </c:catAx>
      <c:valAx>
        <c:axId val="29175628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917547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1144001144001143E-2"/>
          <c:y val="8.6471097866989678E-5"/>
          <c:w val="0.53941867776920882"/>
          <c:h val="0.21385778847313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Panton" panose="00000500000000000000" pitchFamily="2" charset="-52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096316126441548E-2"/>
          <c:y val="3.9458747007908211E-2"/>
          <c:w val="0.67059885696365173"/>
          <c:h val="0.836997909323206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(по кругу обследуемых предприятий) (тыс. рублей)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(факт)</c:v>
                </c:pt>
                <c:pt idx="1">
                  <c:v>2024 (план)</c:v>
                </c:pt>
                <c:pt idx="2">
                  <c:v>2024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80.5</c:v>
                </c:pt>
                <c:pt idx="1">
                  <c:v>83.3</c:v>
                </c:pt>
                <c:pt idx="2" formatCode="0.0">
                  <c:v>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1"/>
        <c:gapDepth val="412"/>
        <c:shape val="box"/>
        <c:axId val="202813440"/>
        <c:axId val="202816128"/>
        <c:axId val="0"/>
      </c:bar3DChart>
      <c:catAx>
        <c:axId val="20281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202816128"/>
        <c:crosses val="autoZero"/>
        <c:auto val="1"/>
        <c:lblAlgn val="ctr"/>
        <c:lblOffset val="100"/>
        <c:noMultiLvlLbl val="0"/>
      </c:catAx>
      <c:valAx>
        <c:axId val="20281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20281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545831508069373"/>
          <c:y val="8.3324075102786271E-5"/>
          <c:w val="0.36232889828161052"/>
          <c:h val="0.980676389492076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от реализации товаров, работ, услуг по фактическим (основным и дополнительным видам экономической деятельности субъектов малого и среднего предпринимательства (млн рублей)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(факт)</c:v>
                </c:pt>
                <c:pt idx="1">
                  <c:v>2024 (план)</c:v>
                </c:pt>
                <c:pt idx="2">
                  <c:v>2024(факт)</c:v>
                </c:pt>
              </c:strCache>
            </c:strRef>
          </c:cat>
          <c:val>
            <c:numRef>
              <c:f>Лист1!$B$2:$B$4</c:f>
              <c:numCache>
                <c:formatCode>#,##0.0\ _₽</c:formatCode>
                <c:ptCount val="3"/>
                <c:pt idx="0">
                  <c:v>78852</c:v>
                </c:pt>
                <c:pt idx="1">
                  <c:v>92210</c:v>
                </c:pt>
                <c:pt idx="2">
                  <c:v>92653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02837376"/>
        <c:axId val="202844416"/>
      </c:areaChart>
      <c:catAx>
        <c:axId val="20283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202844416"/>
        <c:crosses val="autoZero"/>
        <c:auto val="1"/>
        <c:lblAlgn val="ctr"/>
        <c:lblOffset val="100"/>
        <c:noMultiLvlLbl val="0"/>
      </c:catAx>
      <c:valAx>
        <c:axId val="202844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20283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регистрируемой безработицы (процент)</c:v>
                </c:pt>
              </c:strCache>
            </c:strRef>
          </c:tx>
          <c:spPr>
            <a:solidFill>
              <a:srgbClr val="52D8A2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(факт)</c:v>
                </c:pt>
                <c:pt idx="1">
                  <c:v>2024 (план)</c:v>
                </c:pt>
                <c:pt idx="2">
                  <c:v>2024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0.3</c:v>
                </c:pt>
                <c:pt idx="1">
                  <c:v>0.3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03322496"/>
        <c:axId val="203325440"/>
      </c:areaChart>
      <c:catAx>
        <c:axId val="20332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203325440"/>
        <c:crosses val="autoZero"/>
        <c:auto val="1"/>
        <c:lblAlgn val="ctr"/>
        <c:lblOffset val="100"/>
        <c:noMultiLvlLbl val="0"/>
      </c:catAx>
      <c:valAx>
        <c:axId val="203325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20332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096316126441548E-2"/>
          <c:y val="3.9458747007908211E-2"/>
          <c:w val="0.67059885696365173"/>
          <c:h val="0.836997909323206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 транспортных средств  и оборудования (млн рублей)</c:v>
                </c:pt>
              </c:strCache>
            </c:strRef>
          </c:tx>
          <c:spPr>
            <a:solidFill>
              <a:srgbClr val="B9CDE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(факт)</c:v>
                </c:pt>
                <c:pt idx="1">
                  <c:v>2024 (план)</c:v>
                </c:pt>
                <c:pt idx="2">
                  <c:v>2024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109397.2</c:v>
                </c:pt>
                <c:pt idx="1">
                  <c:v>110827.3</c:v>
                </c:pt>
                <c:pt idx="2">
                  <c:v>109940.7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1"/>
        <c:gapDepth val="412"/>
        <c:shape val="box"/>
        <c:axId val="164957184"/>
        <c:axId val="164960128"/>
        <c:axId val="0"/>
      </c:bar3DChart>
      <c:catAx>
        <c:axId val="16495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164960128"/>
        <c:crosses val="autoZero"/>
        <c:auto val="1"/>
        <c:lblAlgn val="ctr"/>
        <c:lblOffset val="100"/>
        <c:noMultiLvlLbl val="0"/>
      </c:catAx>
      <c:valAx>
        <c:axId val="16496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16495718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 prstMaterial="plastic"/>
      </c:spPr>
    </c:plotArea>
    <c:legend>
      <c:legendPos val="b"/>
      <c:layout>
        <c:manualLayout>
          <c:xMode val="edge"/>
          <c:yMode val="edge"/>
          <c:x val="0.7036434820528249"/>
          <c:y val="8.3324075102786271E-5"/>
          <c:w val="0.29414373130947935"/>
          <c:h val="0.980676389492076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096316126441548E-2"/>
          <c:y val="3.9458747007908211E-2"/>
          <c:w val="0.63776893520380884"/>
          <c:h val="0.836997909323206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Металлургическое производство (млн рублей)</c:v>
                </c:pt>
              </c:strCache>
            </c:strRef>
          </c:tx>
          <c:spPr>
            <a:solidFill>
              <a:srgbClr val="FFCC6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(факт)</c:v>
                </c:pt>
                <c:pt idx="1">
                  <c:v>2024 (план)</c:v>
                </c:pt>
                <c:pt idx="2">
                  <c:v>2024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31992.2</c:v>
                </c:pt>
                <c:pt idx="1">
                  <c:v>43970.400000000001</c:v>
                </c:pt>
                <c:pt idx="2">
                  <c:v>40232.9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1"/>
        <c:gapDepth val="412"/>
        <c:shape val="box"/>
        <c:axId val="164975744"/>
        <c:axId val="203378688"/>
        <c:axId val="0"/>
      </c:bar3DChart>
      <c:catAx>
        <c:axId val="1649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203378688"/>
        <c:crosses val="autoZero"/>
        <c:auto val="1"/>
        <c:lblAlgn val="ctr"/>
        <c:lblOffset val="100"/>
        <c:noMultiLvlLbl val="0"/>
      </c:catAx>
      <c:valAx>
        <c:axId val="20337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16497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838971650759117"/>
          <c:y val="8.3324075102786271E-5"/>
          <c:w val="0.31939749685471308"/>
          <c:h val="0.980676389492076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ED-45EC-A1F4-CCE2514627FA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г.</c:v>
                </c:pt>
                <c:pt idx="1">
                  <c:v>2024 г.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2375465</c:v>
                </c:pt>
                <c:pt idx="1">
                  <c:v>2610732.1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ED-45EC-A1F4-CCE2514627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gapDepth val="70"/>
        <c:shape val="box"/>
        <c:axId val="203427200"/>
        <c:axId val="203428992"/>
        <c:axId val="0"/>
      </c:bar3DChart>
      <c:catAx>
        <c:axId val="203427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99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defRPr>
            </a:pPr>
            <a:endParaRPr lang="ru-RU"/>
          </a:p>
        </c:txPr>
        <c:crossAx val="203428992"/>
        <c:crosses val="autoZero"/>
        <c:auto val="1"/>
        <c:lblAlgn val="ctr"/>
        <c:lblOffset val="100"/>
        <c:noMultiLvlLbl val="0"/>
      </c:catAx>
      <c:valAx>
        <c:axId val="203428992"/>
        <c:scaling>
          <c:orientation val="minMax"/>
          <c:min val="1500000"/>
        </c:scaling>
        <c:delete val="1"/>
        <c:axPos val="l"/>
        <c:numFmt formatCode="#,##0.0" sourceLinked="1"/>
        <c:majorTickMark val="out"/>
        <c:minorTickMark val="none"/>
        <c:tickLblPos val="nextTo"/>
        <c:crossAx val="20342720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42395-AC6C-4F97-AFC8-D13A5FB9484C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ru-RU"/>
        </a:p>
      </dgm:t>
    </dgm:pt>
    <dgm:pt modelId="{58BD5EB4-E525-4F57-9BAE-063466D494D5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Налоговые доходы</a:t>
          </a:r>
        </a:p>
      </dgm:t>
    </dgm:pt>
    <dgm:pt modelId="{C191A289-F858-40F8-AA0B-3BBA71866A3F}" type="parTrans" cxnId="{CA230CC1-B296-4EC8-BA33-16297A82FCB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0FDB4B7D-7FD8-41AD-84AB-8D94FE22E2A9}" type="sibTrans" cxnId="{CA230CC1-B296-4EC8-BA33-16297A82FCB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B8F594C8-CC61-4EDA-BB75-ED62C41E12B0}">
      <dgm:prSet/>
      <dgm:spPr>
        <a:solidFill>
          <a:srgbClr val="FEA194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Неналоговые доходы </a:t>
          </a:r>
        </a:p>
      </dgm:t>
    </dgm:pt>
    <dgm:pt modelId="{C8E2A84F-94BF-4AB2-A53F-9EFE2F3CFEA0}" type="parTrans" cxnId="{D2F26142-3770-4AAD-BD33-0BB14F0AA08E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9FC9C368-7EE1-4EBF-91E1-D0809C0E0E07}" type="sibTrans" cxnId="{D2F26142-3770-4AAD-BD33-0BB14F0AA08E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8C293EC3-FDEA-40D2-9578-13B95EFE01DF}">
      <dgm:prSet/>
      <dgm:spPr>
        <a:solidFill>
          <a:srgbClr val="92D05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Безвозмездные поступления</a:t>
          </a:r>
        </a:p>
      </dgm:t>
    </dgm:pt>
    <dgm:pt modelId="{A4F57A7E-AED4-443D-B190-ADABCB85B9AC}" type="parTrans" cxnId="{7FB3E4F7-9052-4E94-B869-A244953BBD7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36C627D7-3FAB-4392-AEBB-23CB1CDD3E9F}" type="sibTrans" cxnId="{7FB3E4F7-9052-4E94-B869-A244953BBD7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2E8CD14C-1E21-46AD-BE9B-C78B92512F68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just">
            <a:buFontTx/>
            <a:buNone/>
          </a:pPr>
          <a:r>
            <a:rPr lang="ru-RU" dirty="0">
              <a:latin typeface="Bookman Old Style" panose="02050604050505020204" pitchFamily="18" charset="0"/>
            </a:rPr>
            <a:t>  </a:t>
          </a:r>
          <a:r>
            <a:rPr lang="ru-RU" dirty="0" smtClean="0">
              <a:latin typeface="Bookman Old Style" panose="02050604050505020204" pitchFamily="18" charset="0"/>
            </a:rPr>
            <a:t>Поступления </a:t>
          </a:r>
          <a:r>
            <a:rPr lang="ru-RU" dirty="0">
              <a:latin typeface="Bookman Old Style" panose="02050604050505020204" pitchFamily="18" charset="0"/>
            </a:rPr>
            <a:t>от уплаты налогов, установленных </a:t>
          </a:r>
          <a:r>
            <a:rPr lang="ru-RU" dirty="0" smtClean="0">
              <a:latin typeface="Bookman Old Style" panose="02050604050505020204" pitchFamily="18" charset="0"/>
            </a:rPr>
            <a:t>Налоговым </a:t>
          </a:r>
          <a:r>
            <a:rPr lang="ru-RU" dirty="0">
              <a:latin typeface="Bookman Old Style" panose="02050604050505020204" pitchFamily="18" charset="0"/>
            </a:rPr>
            <a:t>кодексом Российской Федерации:</a:t>
          </a:r>
        </a:p>
      </dgm:t>
    </dgm:pt>
    <dgm:pt modelId="{3005F5C1-046B-416B-8B12-8D3C44BB417A}" type="parTrans" cxnId="{002A9EA3-9FA5-4CFC-896E-83A3E57574A0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1DAC2F81-7913-44AD-913C-92122F7938CF}" type="sibTrans" cxnId="{002A9EA3-9FA5-4CFC-896E-83A3E57574A0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6AC785CF-4BAF-430F-B129-502C226565FF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 dirty="0">
              <a:latin typeface="Bookman Old Style" panose="02050604050505020204" pitchFamily="18" charset="0"/>
            </a:rPr>
            <a:t>Налог на доходы </a:t>
          </a:r>
          <a:r>
            <a:rPr lang="ru-RU" i="1" dirty="0" smtClean="0">
              <a:latin typeface="Bookman Old Style" panose="02050604050505020204" pitchFamily="18" charset="0"/>
            </a:rPr>
            <a:t> физических лиц</a:t>
          </a:r>
          <a:endParaRPr lang="ru-RU" dirty="0">
            <a:latin typeface="Bookman Old Style" panose="02050604050505020204" pitchFamily="18" charset="0"/>
          </a:endParaRPr>
        </a:p>
      </dgm:t>
    </dgm:pt>
    <dgm:pt modelId="{9A1D5E52-BC44-4AA8-AA4D-92DE4E396F07}" type="parTrans" cxnId="{1C1CF83C-6CFA-4991-8918-F3D12F431475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03D1F1B3-714C-4C35-9032-3F022AB9C85F}" type="sibTrans" cxnId="{1C1CF83C-6CFA-4991-8918-F3D12F431475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A15D4E4A-3881-4456-8815-204404A41615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 dirty="0">
              <a:latin typeface="Bookman Old Style" panose="02050604050505020204" pitchFamily="18" charset="0"/>
            </a:rPr>
            <a:t>Налог на совокупный доход</a:t>
          </a:r>
          <a:endParaRPr lang="ru-RU" dirty="0">
            <a:latin typeface="Bookman Old Style" panose="02050604050505020204" pitchFamily="18" charset="0"/>
          </a:endParaRPr>
        </a:p>
      </dgm:t>
    </dgm:pt>
    <dgm:pt modelId="{A0FCB7B5-15DB-4AD4-99D6-2536E9986095}" type="parTrans" cxnId="{C8259CB4-27C7-4D75-B73D-7388FAF4376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3FC1FB2C-4BCA-4784-938F-FCD6DE02EF3E}" type="sibTrans" cxnId="{C8259CB4-27C7-4D75-B73D-7388FAF4376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EFDF3F1B-EB6B-4B7E-B051-4C4DF05CDE7D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 dirty="0">
              <a:latin typeface="Bookman Old Style" panose="02050604050505020204" pitchFamily="18" charset="0"/>
            </a:rPr>
            <a:t>Акцизы</a:t>
          </a:r>
          <a:endParaRPr lang="ru-RU" dirty="0">
            <a:latin typeface="Bookman Old Style" panose="02050604050505020204" pitchFamily="18" charset="0"/>
          </a:endParaRPr>
        </a:p>
      </dgm:t>
    </dgm:pt>
    <dgm:pt modelId="{72D615C0-4EDD-4721-B5FF-39EA84DC2162}" type="parTrans" cxnId="{8317E031-6F0D-4D93-8CD1-60D5F8C1D4E1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92E23C16-E8C6-4320-92FB-1B7C57BB83D3}" type="sibTrans" cxnId="{8317E031-6F0D-4D93-8CD1-60D5F8C1D4E1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1C0E74B3-4E01-4551-AAF5-86937C665E41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 dirty="0">
              <a:latin typeface="Bookman Old Style" panose="02050604050505020204" pitchFamily="18" charset="0"/>
            </a:rPr>
            <a:t>Государственная пошлина</a:t>
          </a:r>
          <a:endParaRPr lang="ru-RU" dirty="0">
            <a:latin typeface="Bookman Old Style" panose="02050604050505020204" pitchFamily="18" charset="0"/>
          </a:endParaRPr>
        </a:p>
      </dgm:t>
    </dgm:pt>
    <dgm:pt modelId="{2DAEA8F2-CA24-4776-91DF-95FA60A50E7E}" type="parTrans" cxnId="{77CECDBD-4CC7-4801-AF81-D12355DF639A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894D8660-A627-49AD-B1A1-33A192CEA6F3}" type="sibTrans" cxnId="{77CECDBD-4CC7-4801-AF81-D12355DF639A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D86F7BF4-1771-4AC2-ADC4-645CC30BAC7C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>
            <a:buFontTx/>
            <a:buNone/>
          </a:pPr>
          <a:endParaRPr lang="ru-RU" dirty="0">
            <a:latin typeface="Bookman Old Style" panose="02050604050505020204" pitchFamily="18" charset="0"/>
          </a:endParaRPr>
        </a:p>
      </dgm:t>
    </dgm:pt>
    <dgm:pt modelId="{BAC28E0E-27AD-4F3B-9F4B-B804D9989233}" type="parTrans" cxnId="{0BB2F7D1-6C48-4765-8253-EF58082519E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C48F56A2-FB6C-428F-AAB5-D3FA0E043C50}" type="sibTrans" cxnId="{0BB2F7D1-6C48-4765-8253-EF58082519E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A9ECBD7B-26BD-4F13-BC3B-C5BC97F59AB2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>
            <a:buFontTx/>
            <a:buNone/>
          </a:pPr>
          <a:endParaRPr lang="ru-RU" dirty="0">
            <a:latin typeface="Bookman Old Style" panose="02050604050505020204" pitchFamily="18" charset="0"/>
          </a:endParaRPr>
        </a:p>
      </dgm:t>
    </dgm:pt>
    <dgm:pt modelId="{882DFAFC-3756-439A-B2AF-4E9A818D4161}" type="parTrans" cxnId="{81981F30-96C1-47CE-A5CC-29658E397871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5CF86B01-28F2-408A-AC1A-F741386033C5}" type="sibTrans" cxnId="{81981F30-96C1-47CE-A5CC-29658E397871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78791E53-6ABE-480D-BF84-997DABAF2FE4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just">
            <a:buFontTx/>
            <a:buNone/>
          </a:pPr>
          <a:r>
            <a:rPr lang="en-US" dirty="0">
              <a:latin typeface="Bookman Old Style" panose="02050604050505020204" pitchFamily="18" charset="0"/>
            </a:rPr>
            <a:t>  </a:t>
          </a:r>
          <a:r>
            <a:rPr lang="ru-RU" dirty="0" smtClean="0">
              <a:latin typeface="Bookman Old Style" panose="02050604050505020204" pitchFamily="18" charset="0"/>
            </a:rPr>
            <a:t>Поступления </a:t>
          </a:r>
          <a:r>
            <a:rPr lang="ru-RU" dirty="0">
              <a:latin typeface="Bookman Old Style" panose="02050604050505020204" pitchFamily="18" charset="0"/>
            </a:rPr>
            <a:t>от уплаты пошлин и сборов, </a:t>
          </a:r>
          <a:r>
            <a:rPr lang="ru-RU" dirty="0" smtClean="0">
              <a:latin typeface="Bookman Old Style" panose="02050604050505020204" pitchFamily="18" charset="0"/>
            </a:rPr>
            <a:t>установленных </a:t>
          </a:r>
          <a:r>
            <a:rPr lang="ru-RU" dirty="0">
              <a:latin typeface="Bookman Old Style" panose="02050604050505020204" pitchFamily="18" charset="0"/>
            </a:rPr>
            <a:t>законодательством, а также штрафов за нарушение законодательства:</a:t>
          </a:r>
          <a:endParaRPr lang="ru-RU" dirty="0"/>
        </a:p>
      </dgm:t>
    </dgm:pt>
    <dgm:pt modelId="{329DD47D-D506-43F1-96D2-3C37CE2EE779}" type="parTrans" cxnId="{26931A98-C06D-4DEB-A660-932083EA6722}">
      <dgm:prSet/>
      <dgm:spPr/>
      <dgm:t>
        <a:bodyPr/>
        <a:lstStyle/>
        <a:p>
          <a:endParaRPr lang="ru-RU"/>
        </a:p>
      </dgm:t>
    </dgm:pt>
    <dgm:pt modelId="{7B3F3CF0-5C90-4063-8D69-F25FAD7C7511}" type="sibTrans" cxnId="{26931A98-C06D-4DEB-A660-932083EA6722}">
      <dgm:prSet/>
      <dgm:spPr/>
      <dgm:t>
        <a:bodyPr/>
        <a:lstStyle/>
        <a:p>
          <a:endParaRPr lang="ru-RU"/>
        </a:p>
      </dgm:t>
    </dgm:pt>
    <dgm:pt modelId="{D262DFB1-E7BB-4D9A-8CF2-A38B96B44F3A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 dirty="0">
              <a:latin typeface="Bookman Old Style" panose="02050604050505020204" pitchFamily="18" charset="0"/>
            </a:rPr>
            <a:t>Доходы от использования и реализации имущества находящегося в муниципальной собственности</a:t>
          </a:r>
          <a:endParaRPr lang="ru-RU" dirty="0"/>
        </a:p>
      </dgm:t>
    </dgm:pt>
    <dgm:pt modelId="{C1B635A6-AD17-43AA-9D1C-EF149078ACD1}" type="parTrans" cxnId="{495E7E8A-429F-4490-AB4B-3CF9D6FBCD0D}">
      <dgm:prSet/>
      <dgm:spPr/>
      <dgm:t>
        <a:bodyPr/>
        <a:lstStyle/>
        <a:p>
          <a:endParaRPr lang="ru-RU"/>
        </a:p>
      </dgm:t>
    </dgm:pt>
    <dgm:pt modelId="{D2718022-B6DB-4243-9CC4-FED5F8E1AC80}" type="sibTrans" cxnId="{495E7E8A-429F-4490-AB4B-3CF9D6FBCD0D}">
      <dgm:prSet/>
      <dgm:spPr/>
      <dgm:t>
        <a:bodyPr/>
        <a:lstStyle/>
        <a:p>
          <a:endParaRPr lang="ru-RU"/>
        </a:p>
      </dgm:t>
    </dgm:pt>
    <dgm:pt modelId="{557F291F-2BFD-4F29-A4EA-8D1FEF67E9C8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 dirty="0">
              <a:latin typeface="Bookman Old Style" panose="02050604050505020204" pitchFamily="18" charset="0"/>
            </a:rPr>
            <a:t>Плата за негативное воздействие на окружающую среду</a:t>
          </a:r>
          <a:endParaRPr lang="ru-RU" dirty="0"/>
        </a:p>
      </dgm:t>
    </dgm:pt>
    <dgm:pt modelId="{90A36FED-7735-4B16-AE7D-A28BEB7093DA}" type="parTrans" cxnId="{09F45599-A303-416F-AA45-69E4516CB2A1}">
      <dgm:prSet/>
      <dgm:spPr/>
      <dgm:t>
        <a:bodyPr/>
        <a:lstStyle/>
        <a:p>
          <a:endParaRPr lang="ru-RU"/>
        </a:p>
      </dgm:t>
    </dgm:pt>
    <dgm:pt modelId="{F3E3E99D-AE7E-402F-B46B-9F404C67A24F}" type="sibTrans" cxnId="{09F45599-A303-416F-AA45-69E4516CB2A1}">
      <dgm:prSet/>
      <dgm:spPr/>
      <dgm:t>
        <a:bodyPr/>
        <a:lstStyle/>
        <a:p>
          <a:endParaRPr lang="ru-RU"/>
        </a:p>
      </dgm:t>
    </dgm:pt>
    <dgm:pt modelId="{C4A76C94-8433-4973-94FC-192EBC015DC3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 dirty="0">
              <a:latin typeface="Bookman Old Style" panose="02050604050505020204" pitchFamily="18" charset="0"/>
            </a:rPr>
            <a:t>Платные услуги</a:t>
          </a:r>
          <a:endParaRPr lang="ru-RU" dirty="0"/>
        </a:p>
      </dgm:t>
    </dgm:pt>
    <dgm:pt modelId="{3DC0B940-31C7-4FFE-8C42-8FC6C0B85307}" type="parTrans" cxnId="{FEE83EE4-4233-4D2A-9BCC-23E4B81C8139}">
      <dgm:prSet/>
      <dgm:spPr/>
      <dgm:t>
        <a:bodyPr/>
        <a:lstStyle/>
        <a:p>
          <a:endParaRPr lang="ru-RU"/>
        </a:p>
      </dgm:t>
    </dgm:pt>
    <dgm:pt modelId="{767D17E4-F101-4739-8C59-E40E1493D8FA}" type="sibTrans" cxnId="{FEE83EE4-4233-4D2A-9BCC-23E4B81C8139}">
      <dgm:prSet/>
      <dgm:spPr/>
      <dgm:t>
        <a:bodyPr/>
        <a:lstStyle/>
        <a:p>
          <a:endParaRPr lang="ru-RU"/>
        </a:p>
      </dgm:t>
    </dgm:pt>
    <dgm:pt modelId="{5CDA1EEC-B93D-4D83-B362-204DE653C807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 dirty="0">
              <a:latin typeface="Bookman Old Style" panose="02050604050505020204" pitchFamily="18" charset="0"/>
            </a:rPr>
            <a:t>Компенсация затрат государства</a:t>
          </a:r>
          <a:endParaRPr lang="ru-RU" dirty="0"/>
        </a:p>
      </dgm:t>
    </dgm:pt>
    <dgm:pt modelId="{B74F132C-53A9-4ECC-BF68-E422A3A90BD3}" type="parTrans" cxnId="{72DB2E64-0264-4720-94A0-167DC2FE9FB9}">
      <dgm:prSet/>
      <dgm:spPr/>
      <dgm:t>
        <a:bodyPr/>
        <a:lstStyle/>
        <a:p>
          <a:endParaRPr lang="ru-RU"/>
        </a:p>
      </dgm:t>
    </dgm:pt>
    <dgm:pt modelId="{A9D44DD8-3536-4777-A990-187374D17462}" type="sibTrans" cxnId="{72DB2E64-0264-4720-94A0-167DC2FE9FB9}">
      <dgm:prSet/>
      <dgm:spPr/>
      <dgm:t>
        <a:bodyPr/>
        <a:lstStyle/>
        <a:p>
          <a:endParaRPr lang="ru-RU"/>
        </a:p>
      </dgm:t>
    </dgm:pt>
    <dgm:pt modelId="{9FF3BE8D-6E7C-4E05-87A3-CCB1102AFA03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 dirty="0">
              <a:latin typeface="Bookman Old Style" panose="02050604050505020204" pitchFamily="18" charset="0"/>
            </a:rPr>
            <a:t>Штрафные санкции</a:t>
          </a:r>
          <a:r>
            <a:rPr lang="ru-RU" i="1" dirty="0"/>
            <a:t> </a:t>
          </a:r>
          <a:endParaRPr lang="ru-RU" dirty="0"/>
        </a:p>
      </dgm:t>
    </dgm:pt>
    <dgm:pt modelId="{587C9D85-913F-4229-886D-BAE42F512F1E}" type="parTrans" cxnId="{B22FCBFD-8E01-4CA6-870D-0D2E7B830D2D}">
      <dgm:prSet/>
      <dgm:spPr/>
      <dgm:t>
        <a:bodyPr/>
        <a:lstStyle/>
        <a:p>
          <a:endParaRPr lang="ru-RU"/>
        </a:p>
      </dgm:t>
    </dgm:pt>
    <dgm:pt modelId="{9183F4C7-7E72-4F70-9881-328DA0DC152C}" type="sibTrans" cxnId="{B22FCBFD-8E01-4CA6-870D-0D2E7B830D2D}">
      <dgm:prSet/>
      <dgm:spPr/>
      <dgm:t>
        <a:bodyPr/>
        <a:lstStyle/>
        <a:p>
          <a:endParaRPr lang="ru-RU"/>
        </a:p>
      </dgm:t>
    </dgm:pt>
    <dgm:pt modelId="{152C9684-54D1-46F5-AEF3-8370EF1ECEBE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>
            <a:buFontTx/>
            <a:buNone/>
          </a:pPr>
          <a:endParaRPr lang="ru-RU" dirty="0"/>
        </a:p>
      </dgm:t>
    </dgm:pt>
    <dgm:pt modelId="{8AF3C2D6-F265-4F32-951D-C093FBF503BE}" type="parTrans" cxnId="{D5ABC5AE-A0DE-4215-B753-EF54DCD26EA3}">
      <dgm:prSet/>
      <dgm:spPr/>
      <dgm:t>
        <a:bodyPr/>
        <a:lstStyle/>
        <a:p>
          <a:endParaRPr lang="ru-RU"/>
        </a:p>
      </dgm:t>
    </dgm:pt>
    <dgm:pt modelId="{2EB9587F-423E-41E4-81A0-F18A0E9B5F12}" type="sibTrans" cxnId="{D5ABC5AE-A0DE-4215-B753-EF54DCD26EA3}">
      <dgm:prSet/>
      <dgm:spPr/>
      <dgm:t>
        <a:bodyPr/>
        <a:lstStyle/>
        <a:p>
          <a:endParaRPr lang="ru-RU"/>
        </a:p>
      </dgm:t>
    </dgm:pt>
    <dgm:pt modelId="{C561627C-0932-4DC2-8960-E87C5745A827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just">
            <a:buFontTx/>
            <a:buNone/>
          </a:pPr>
          <a:r>
            <a:rPr lang="ru-RU" dirty="0">
              <a:latin typeface="Bookman Old Style" panose="02050604050505020204" pitchFamily="18" charset="0"/>
            </a:rPr>
            <a:t>  Поступления от других бюджетов бюджетной </a:t>
          </a:r>
          <a:r>
            <a:rPr lang="ru-RU" dirty="0" smtClean="0">
              <a:latin typeface="Bookman Old Style" panose="02050604050505020204" pitchFamily="18" charset="0"/>
            </a:rPr>
            <a:t>  системы, </a:t>
          </a:r>
          <a:r>
            <a:rPr lang="ru-RU" dirty="0">
              <a:latin typeface="Bookman Old Style" panose="02050604050505020204" pitchFamily="18" charset="0"/>
            </a:rPr>
            <a:t>организаций, граждан (кроме налоговых и </a:t>
          </a:r>
          <a:r>
            <a:rPr lang="ru-RU" dirty="0" smtClean="0">
              <a:latin typeface="Bookman Old Style" panose="02050604050505020204" pitchFamily="18" charset="0"/>
            </a:rPr>
            <a:t>неналоговых </a:t>
          </a:r>
          <a:r>
            <a:rPr lang="ru-RU" dirty="0">
              <a:latin typeface="Bookman Old Style" panose="02050604050505020204" pitchFamily="18" charset="0"/>
            </a:rPr>
            <a:t>доходов):</a:t>
          </a:r>
          <a:endParaRPr lang="ru-RU" dirty="0"/>
        </a:p>
      </dgm:t>
    </dgm:pt>
    <dgm:pt modelId="{87AF9D28-842E-4550-BD67-3D604AF301A4}" type="parTrans" cxnId="{77C8214F-D2CA-43AC-A006-B1C8D0FAC59F}">
      <dgm:prSet/>
      <dgm:spPr/>
      <dgm:t>
        <a:bodyPr/>
        <a:lstStyle/>
        <a:p>
          <a:endParaRPr lang="ru-RU"/>
        </a:p>
      </dgm:t>
    </dgm:pt>
    <dgm:pt modelId="{7123AF4C-C616-404C-BF13-895F64054690}" type="sibTrans" cxnId="{77C8214F-D2CA-43AC-A006-B1C8D0FAC59F}">
      <dgm:prSet/>
      <dgm:spPr/>
      <dgm:t>
        <a:bodyPr/>
        <a:lstStyle/>
        <a:p>
          <a:endParaRPr lang="ru-RU"/>
        </a:p>
      </dgm:t>
    </dgm:pt>
    <dgm:pt modelId="{80EF0BF4-8B15-472D-88B0-4C30B830BFB4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 dirty="0">
              <a:latin typeface="Bookman Old Style" panose="02050604050505020204" pitchFamily="18" charset="0"/>
            </a:rPr>
            <a:t>Дотации</a:t>
          </a:r>
          <a:endParaRPr lang="ru-RU" dirty="0"/>
        </a:p>
      </dgm:t>
    </dgm:pt>
    <dgm:pt modelId="{94DDD93E-73CF-4D24-9A91-47A1194875FC}" type="parTrans" cxnId="{A2371C45-A9D5-437A-810E-457BDE7F50A2}">
      <dgm:prSet/>
      <dgm:spPr/>
      <dgm:t>
        <a:bodyPr/>
        <a:lstStyle/>
        <a:p>
          <a:endParaRPr lang="ru-RU"/>
        </a:p>
      </dgm:t>
    </dgm:pt>
    <dgm:pt modelId="{D26D0303-4A8C-4624-B0BD-61EE7A8BCB87}" type="sibTrans" cxnId="{A2371C45-A9D5-437A-810E-457BDE7F50A2}">
      <dgm:prSet/>
      <dgm:spPr/>
      <dgm:t>
        <a:bodyPr/>
        <a:lstStyle/>
        <a:p>
          <a:endParaRPr lang="ru-RU"/>
        </a:p>
      </dgm:t>
    </dgm:pt>
    <dgm:pt modelId="{60C6330D-84B1-4816-A7EC-18834E8A0675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endParaRPr lang="ru-RU" dirty="0"/>
        </a:p>
      </dgm:t>
    </dgm:pt>
    <dgm:pt modelId="{05623C85-31E3-46BD-89A9-A8D3820A6626}" type="parTrans" cxnId="{69463E44-907D-4277-A122-B2D74778FFD4}">
      <dgm:prSet/>
      <dgm:spPr/>
      <dgm:t>
        <a:bodyPr/>
        <a:lstStyle/>
        <a:p>
          <a:endParaRPr lang="ru-RU"/>
        </a:p>
      </dgm:t>
    </dgm:pt>
    <dgm:pt modelId="{32150981-EA07-497D-81E5-90308647D255}" type="sibTrans" cxnId="{69463E44-907D-4277-A122-B2D74778FFD4}">
      <dgm:prSet/>
      <dgm:spPr/>
      <dgm:t>
        <a:bodyPr/>
        <a:lstStyle/>
        <a:p>
          <a:endParaRPr lang="ru-RU"/>
        </a:p>
      </dgm:t>
    </dgm:pt>
    <dgm:pt modelId="{8B5E8622-1C1E-4023-A2A4-EE0B8FF1004E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>
              <a:latin typeface="Bookman Old Style" panose="02050604050505020204" pitchFamily="18" charset="0"/>
            </a:rPr>
            <a:t>Субсидии</a:t>
          </a:r>
          <a:endParaRPr lang="ru-RU" i="1" dirty="0">
            <a:latin typeface="Bookman Old Style" panose="02050604050505020204" pitchFamily="18" charset="0"/>
          </a:endParaRPr>
        </a:p>
      </dgm:t>
    </dgm:pt>
    <dgm:pt modelId="{03171E81-5613-4F24-B5D1-9AF867539E53}" type="parTrans" cxnId="{7532B3E8-80DA-4CF6-984B-B00068CAF639}">
      <dgm:prSet/>
      <dgm:spPr/>
      <dgm:t>
        <a:bodyPr/>
        <a:lstStyle/>
        <a:p>
          <a:endParaRPr lang="ru-RU"/>
        </a:p>
      </dgm:t>
    </dgm:pt>
    <dgm:pt modelId="{8F6C14BD-C967-4427-86E6-0EDC0CB2286B}" type="sibTrans" cxnId="{7532B3E8-80DA-4CF6-984B-B00068CAF639}">
      <dgm:prSet/>
      <dgm:spPr/>
      <dgm:t>
        <a:bodyPr/>
        <a:lstStyle/>
        <a:p>
          <a:endParaRPr lang="ru-RU"/>
        </a:p>
      </dgm:t>
    </dgm:pt>
    <dgm:pt modelId="{40D3AAA6-056F-4980-B8A7-DD20D987FF9F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>
              <a:latin typeface="Bookman Old Style" panose="02050604050505020204" pitchFamily="18" charset="0"/>
            </a:rPr>
            <a:t>Субвенции</a:t>
          </a:r>
          <a:endParaRPr lang="ru-RU" i="1" dirty="0">
            <a:latin typeface="Bookman Old Style" panose="02050604050505020204" pitchFamily="18" charset="0"/>
          </a:endParaRPr>
        </a:p>
      </dgm:t>
    </dgm:pt>
    <dgm:pt modelId="{06AC2C39-3434-46C5-9621-39A4979699F5}" type="parTrans" cxnId="{DFD8294F-17B7-4A73-BE62-41830C835B02}">
      <dgm:prSet/>
      <dgm:spPr/>
      <dgm:t>
        <a:bodyPr/>
        <a:lstStyle/>
        <a:p>
          <a:endParaRPr lang="ru-RU"/>
        </a:p>
      </dgm:t>
    </dgm:pt>
    <dgm:pt modelId="{ECE2FB30-37AC-4C3F-BC14-894A1D258F3B}" type="sibTrans" cxnId="{DFD8294F-17B7-4A73-BE62-41830C835B02}">
      <dgm:prSet/>
      <dgm:spPr/>
      <dgm:t>
        <a:bodyPr/>
        <a:lstStyle/>
        <a:p>
          <a:endParaRPr lang="ru-RU"/>
        </a:p>
      </dgm:t>
    </dgm:pt>
    <dgm:pt modelId="{78FA94B9-1E96-4F2A-AF27-FD6BED3DBAFA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>
              <a:latin typeface="Bookman Old Style" panose="02050604050505020204" pitchFamily="18" charset="0"/>
            </a:rPr>
            <a:t>Иные межбюджетные трансферты</a:t>
          </a:r>
          <a:endParaRPr lang="ru-RU" i="1" dirty="0">
            <a:latin typeface="Bookman Old Style" panose="02050604050505020204" pitchFamily="18" charset="0"/>
          </a:endParaRPr>
        </a:p>
      </dgm:t>
    </dgm:pt>
    <dgm:pt modelId="{2274F7BA-2E72-4212-980A-7C0D5C1644E8}" type="parTrans" cxnId="{689E834B-008B-4E58-AD78-70B1F1EF37BD}">
      <dgm:prSet/>
      <dgm:spPr/>
      <dgm:t>
        <a:bodyPr/>
        <a:lstStyle/>
        <a:p>
          <a:endParaRPr lang="ru-RU"/>
        </a:p>
      </dgm:t>
    </dgm:pt>
    <dgm:pt modelId="{829656AE-3EE5-4F19-98A5-043681578B51}" type="sibTrans" cxnId="{689E834B-008B-4E58-AD78-70B1F1EF37BD}">
      <dgm:prSet/>
      <dgm:spPr/>
      <dgm:t>
        <a:bodyPr/>
        <a:lstStyle/>
        <a:p>
          <a:endParaRPr lang="ru-RU"/>
        </a:p>
      </dgm:t>
    </dgm:pt>
    <dgm:pt modelId="{B76E8E6E-3F1F-4D54-8DCB-300BA6DB53AE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ru-RU" i="1" dirty="0">
              <a:latin typeface="Bookman Old Style" panose="02050604050505020204" pitchFamily="18" charset="0"/>
            </a:rPr>
            <a:t>Прочие </a:t>
          </a:r>
          <a:r>
            <a:rPr lang="ru-RU" i="1" dirty="0" smtClean="0">
              <a:latin typeface="Bookman Old Style" panose="02050604050505020204" pitchFamily="18" charset="0"/>
            </a:rPr>
            <a:t>безвозмездные поступления</a:t>
          </a:r>
          <a:endParaRPr lang="ru-RU" i="1" dirty="0">
            <a:latin typeface="Bookman Old Style" panose="02050604050505020204" pitchFamily="18" charset="0"/>
          </a:endParaRPr>
        </a:p>
      </dgm:t>
    </dgm:pt>
    <dgm:pt modelId="{89AB4D85-96A6-4620-8010-869A188EBE1F}" type="parTrans" cxnId="{2420CF67-646A-43F6-9414-451E3484F1F3}">
      <dgm:prSet/>
      <dgm:spPr/>
      <dgm:t>
        <a:bodyPr/>
        <a:lstStyle/>
        <a:p>
          <a:endParaRPr lang="ru-RU"/>
        </a:p>
      </dgm:t>
    </dgm:pt>
    <dgm:pt modelId="{F03D1DE0-9DC9-43EA-B431-124F46713D00}" type="sibTrans" cxnId="{2420CF67-646A-43F6-9414-451E3484F1F3}">
      <dgm:prSet/>
      <dgm:spPr/>
      <dgm:t>
        <a:bodyPr/>
        <a:lstStyle/>
        <a:p>
          <a:endParaRPr lang="ru-RU"/>
        </a:p>
      </dgm:t>
    </dgm:pt>
    <dgm:pt modelId="{8EF6E5E0-BB2F-46B3-9F32-8B844D8B38D8}" type="pres">
      <dgm:prSet presAssocID="{A3042395-AC6C-4F97-AFC8-D13A5FB948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559B79-7B6D-4126-AA3F-E35CDAE2868B}" type="pres">
      <dgm:prSet presAssocID="{58BD5EB4-E525-4F57-9BAE-063466D494D5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603D326A-F8DC-4F6D-8F50-0ADF96FEAE75}" type="pres">
      <dgm:prSet presAssocID="{58BD5EB4-E525-4F57-9BAE-063466D494D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151AA-3BF3-40A6-96BF-B66B0F07ED9A}" type="pres">
      <dgm:prSet presAssocID="{58BD5EB4-E525-4F57-9BAE-063466D494D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497D9-5AD4-4545-BE00-BD0D648337F3}" type="pres">
      <dgm:prSet presAssocID="{0FDB4B7D-7FD8-41AD-84AB-8D94FE22E2A9}" presName="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673C1F95-0DE8-448E-8B5C-CCC58E8E56BA}" type="pres">
      <dgm:prSet presAssocID="{B8F594C8-CC61-4EDA-BB75-ED62C41E12B0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9BFB59F-7FF8-4145-B4A6-B49E6834F33C}" type="pres">
      <dgm:prSet presAssocID="{B8F594C8-CC61-4EDA-BB75-ED62C41E12B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A03E7-6B95-4EC0-95DD-2CB0524F55CC}" type="pres">
      <dgm:prSet presAssocID="{B8F594C8-CC61-4EDA-BB75-ED62C41E12B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C62BA9-1C7E-4DA8-B887-AAD373CA15CC}" type="pres">
      <dgm:prSet presAssocID="{9FC9C368-7EE1-4EBF-91E1-D0809C0E0E07}" presName="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370BB7BA-2D8A-4DC6-A918-8BB7DF4E4EE2}" type="pres">
      <dgm:prSet presAssocID="{8C293EC3-FDEA-40D2-9578-13B95EFE01DF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D46FDC3D-D6F5-4BAA-BA30-7EA184ED16C4}" type="pres">
      <dgm:prSet presAssocID="{8C293EC3-FDEA-40D2-9578-13B95EFE01D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CE65B-6D9D-47BA-AF92-EF52F4A9AA0A}" type="pres">
      <dgm:prSet presAssocID="{8C293EC3-FDEA-40D2-9578-13B95EFE01D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AED04A-BE97-4EBF-B934-82145F11C039}" type="presOf" srcId="{60C6330D-84B1-4816-A7EC-18834E8A0675}" destId="{E16CE65B-6D9D-47BA-AF92-EF52F4A9AA0A}" srcOrd="0" destOrd="1" presId="urn:microsoft.com/office/officeart/2005/8/layout/hList1"/>
    <dgm:cxn modelId="{319738BE-CEE3-4AE9-8CFD-C4536827A0EC}" type="presOf" srcId="{A15D4E4A-3881-4456-8815-204404A41615}" destId="{C25151AA-3BF3-40A6-96BF-B66B0F07ED9A}" srcOrd="0" destOrd="4" presId="urn:microsoft.com/office/officeart/2005/8/layout/hList1"/>
    <dgm:cxn modelId="{689E834B-008B-4E58-AD78-70B1F1EF37BD}" srcId="{8C293EC3-FDEA-40D2-9578-13B95EFE01DF}" destId="{78FA94B9-1E96-4F2A-AF27-FD6BED3DBAFA}" srcOrd="5" destOrd="0" parTransId="{2274F7BA-2E72-4212-980A-7C0D5C1644E8}" sibTransId="{829656AE-3EE5-4F19-98A5-043681578B51}"/>
    <dgm:cxn modelId="{0BB2F7D1-6C48-4765-8253-EF58082519ED}" srcId="{58BD5EB4-E525-4F57-9BAE-063466D494D5}" destId="{D86F7BF4-1771-4AC2-ADC4-645CC30BAC7C}" srcOrd="2" destOrd="0" parTransId="{BAC28E0E-27AD-4F3B-9F4B-B804D9989233}" sibTransId="{C48F56A2-FB6C-428F-AAB5-D3FA0E043C50}"/>
    <dgm:cxn modelId="{1D082B8D-8771-4900-8C30-B1187A5245A3}" type="presOf" srcId="{A9ECBD7B-26BD-4F13-BC3B-C5BC97F59AB2}" destId="{C25151AA-3BF3-40A6-96BF-B66B0F07ED9A}" srcOrd="0" destOrd="1" presId="urn:microsoft.com/office/officeart/2005/8/layout/hList1"/>
    <dgm:cxn modelId="{FEE83EE4-4233-4D2A-9BCC-23E4B81C8139}" srcId="{B8F594C8-CC61-4EDA-BB75-ED62C41E12B0}" destId="{C4A76C94-8433-4973-94FC-192EBC015DC3}" srcOrd="4" destOrd="0" parTransId="{3DC0B940-31C7-4FFE-8C42-8FC6C0B85307}" sibTransId="{767D17E4-F101-4739-8C59-E40E1493D8FA}"/>
    <dgm:cxn modelId="{1C1CF83C-6CFA-4991-8918-F3D12F431475}" srcId="{58BD5EB4-E525-4F57-9BAE-063466D494D5}" destId="{6AC785CF-4BAF-430F-B129-502C226565FF}" srcOrd="3" destOrd="0" parTransId="{9A1D5E52-BC44-4AA8-AA4D-92DE4E396F07}" sibTransId="{03D1F1B3-714C-4C35-9032-3F022AB9C85F}"/>
    <dgm:cxn modelId="{26931A98-C06D-4DEB-A660-932083EA6722}" srcId="{B8F594C8-CC61-4EDA-BB75-ED62C41E12B0}" destId="{78791E53-6ABE-480D-BF84-997DABAF2FE4}" srcOrd="0" destOrd="0" parTransId="{329DD47D-D506-43F1-96D2-3C37CE2EE779}" sibTransId="{7B3F3CF0-5C90-4063-8D69-F25FAD7C7511}"/>
    <dgm:cxn modelId="{F87C9F06-7B75-47E5-AAC4-C05ABA9CA05F}" type="presOf" srcId="{5CDA1EEC-B93D-4D83-B362-204DE653C807}" destId="{41EA03E7-6B95-4EC0-95DD-2CB0524F55CC}" srcOrd="0" destOrd="5" presId="urn:microsoft.com/office/officeart/2005/8/layout/hList1"/>
    <dgm:cxn modelId="{DFD8294F-17B7-4A73-BE62-41830C835B02}" srcId="{8C293EC3-FDEA-40D2-9578-13B95EFE01DF}" destId="{40D3AAA6-056F-4980-B8A7-DD20D987FF9F}" srcOrd="4" destOrd="0" parTransId="{06AC2C39-3434-46C5-9621-39A4979699F5}" sibTransId="{ECE2FB30-37AC-4C3F-BC14-894A1D258F3B}"/>
    <dgm:cxn modelId="{69463E44-907D-4277-A122-B2D74778FFD4}" srcId="{8C293EC3-FDEA-40D2-9578-13B95EFE01DF}" destId="{60C6330D-84B1-4816-A7EC-18834E8A0675}" srcOrd="1" destOrd="0" parTransId="{05623C85-31E3-46BD-89A9-A8D3820A6626}" sibTransId="{32150981-EA07-497D-81E5-90308647D255}"/>
    <dgm:cxn modelId="{81981F30-96C1-47CE-A5CC-29658E397871}" srcId="{58BD5EB4-E525-4F57-9BAE-063466D494D5}" destId="{A9ECBD7B-26BD-4F13-BC3B-C5BC97F59AB2}" srcOrd="1" destOrd="0" parTransId="{882DFAFC-3756-439A-B2AF-4E9A818D4161}" sibTransId="{5CF86B01-28F2-408A-AC1A-F741386033C5}"/>
    <dgm:cxn modelId="{937A7200-E526-434E-A8E0-495797F2CB15}" type="presOf" srcId="{78791E53-6ABE-480D-BF84-997DABAF2FE4}" destId="{41EA03E7-6B95-4EC0-95DD-2CB0524F55CC}" srcOrd="0" destOrd="0" presId="urn:microsoft.com/office/officeart/2005/8/layout/hList1"/>
    <dgm:cxn modelId="{09F45599-A303-416F-AA45-69E4516CB2A1}" srcId="{B8F594C8-CC61-4EDA-BB75-ED62C41E12B0}" destId="{557F291F-2BFD-4F29-A4EA-8D1FEF67E9C8}" srcOrd="3" destOrd="0" parTransId="{90A36FED-7735-4B16-AE7D-A28BEB7093DA}" sibTransId="{F3E3E99D-AE7E-402F-B46B-9F404C67A24F}"/>
    <dgm:cxn modelId="{A9D35CBA-507D-4DA6-8C6A-8375B33B6A67}" type="presOf" srcId="{1C0E74B3-4E01-4551-AAF5-86937C665E41}" destId="{C25151AA-3BF3-40A6-96BF-B66B0F07ED9A}" srcOrd="0" destOrd="6" presId="urn:microsoft.com/office/officeart/2005/8/layout/hList1"/>
    <dgm:cxn modelId="{1B94D6F3-09AE-42C9-94BF-46328DF73955}" type="presOf" srcId="{D262DFB1-E7BB-4D9A-8CF2-A38B96B44F3A}" destId="{41EA03E7-6B95-4EC0-95DD-2CB0524F55CC}" srcOrd="0" destOrd="2" presId="urn:microsoft.com/office/officeart/2005/8/layout/hList1"/>
    <dgm:cxn modelId="{8317E031-6F0D-4D93-8CD1-60D5F8C1D4E1}" srcId="{58BD5EB4-E525-4F57-9BAE-063466D494D5}" destId="{EFDF3F1B-EB6B-4B7E-B051-4C4DF05CDE7D}" srcOrd="5" destOrd="0" parTransId="{72D615C0-4EDD-4721-B5FF-39EA84DC2162}" sibTransId="{92E23C16-E8C6-4320-92FB-1B7C57BB83D3}"/>
    <dgm:cxn modelId="{91AF648B-0094-4555-93A4-DDC13E4EA961}" type="presOf" srcId="{D86F7BF4-1771-4AC2-ADC4-645CC30BAC7C}" destId="{C25151AA-3BF3-40A6-96BF-B66B0F07ED9A}" srcOrd="0" destOrd="2" presId="urn:microsoft.com/office/officeart/2005/8/layout/hList1"/>
    <dgm:cxn modelId="{7532B3E8-80DA-4CF6-984B-B00068CAF639}" srcId="{8C293EC3-FDEA-40D2-9578-13B95EFE01DF}" destId="{8B5E8622-1C1E-4023-A2A4-EE0B8FF1004E}" srcOrd="3" destOrd="0" parTransId="{03171E81-5613-4F24-B5D1-9AF867539E53}" sibTransId="{8F6C14BD-C967-4427-86E6-0EDC0CB2286B}"/>
    <dgm:cxn modelId="{FD803AE2-7C13-40DF-AD3F-90903F53BD30}" type="presOf" srcId="{2E8CD14C-1E21-46AD-BE9B-C78B92512F68}" destId="{C25151AA-3BF3-40A6-96BF-B66B0F07ED9A}" srcOrd="0" destOrd="0" presId="urn:microsoft.com/office/officeart/2005/8/layout/hList1"/>
    <dgm:cxn modelId="{87F3626B-9B64-4B10-930A-F129F837013E}" type="presOf" srcId="{152C9684-54D1-46F5-AEF3-8370EF1ECEBE}" destId="{41EA03E7-6B95-4EC0-95DD-2CB0524F55CC}" srcOrd="0" destOrd="1" presId="urn:microsoft.com/office/officeart/2005/8/layout/hList1"/>
    <dgm:cxn modelId="{D2F26142-3770-4AAD-BD33-0BB14F0AA08E}" srcId="{A3042395-AC6C-4F97-AFC8-D13A5FB9484C}" destId="{B8F594C8-CC61-4EDA-BB75-ED62C41E12B0}" srcOrd="1" destOrd="0" parTransId="{C8E2A84F-94BF-4AB2-A53F-9EFE2F3CFEA0}" sibTransId="{9FC9C368-7EE1-4EBF-91E1-D0809C0E0E07}"/>
    <dgm:cxn modelId="{C28F75DB-7F43-4CD0-A671-E1456269FAE8}" type="presOf" srcId="{B8F594C8-CC61-4EDA-BB75-ED62C41E12B0}" destId="{B9BFB59F-7FF8-4145-B4A6-B49E6834F33C}" srcOrd="0" destOrd="0" presId="urn:microsoft.com/office/officeart/2005/8/layout/hList1"/>
    <dgm:cxn modelId="{CA230CC1-B296-4EC8-BA33-16297A82FCBD}" srcId="{A3042395-AC6C-4F97-AFC8-D13A5FB9484C}" destId="{58BD5EB4-E525-4F57-9BAE-063466D494D5}" srcOrd="0" destOrd="0" parTransId="{C191A289-F858-40F8-AA0B-3BBA71866A3F}" sibTransId="{0FDB4B7D-7FD8-41AD-84AB-8D94FE22E2A9}"/>
    <dgm:cxn modelId="{33BCF71A-A21C-4CB7-BFC7-E5DA58907845}" type="presOf" srcId="{A3042395-AC6C-4F97-AFC8-D13A5FB9484C}" destId="{8EF6E5E0-BB2F-46B3-9F32-8B844D8B38D8}" srcOrd="0" destOrd="0" presId="urn:microsoft.com/office/officeart/2005/8/layout/hList1"/>
    <dgm:cxn modelId="{2420CF67-646A-43F6-9414-451E3484F1F3}" srcId="{8C293EC3-FDEA-40D2-9578-13B95EFE01DF}" destId="{B76E8E6E-3F1F-4D54-8DCB-300BA6DB53AE}" srcOrd="6" destOrd="0" parTransId="{89AB4D85-96A6-4620-8010-869A188EBE1F}" sibTransId="{F03D1DE0-9DC9-43EA-B431-124F46713D00}"/>
    <dgm:cxn modelId="{4597F0B0-FEE6-4F0D-9E72-F169048BF334}" type="presOf" srcId="{557F291F-2BFD-4F29-A4EA-8D1FEF67E9C8}" destId="{41EA03E7-6B95-4EC0-95DD-2CB0524F55CC}" srcOrd="0" destOrd="3" presId="urn:microsoft.com/office/officeart/2005/8/layout/hList1"/>
    <dgm:cxn modelId="{E101DD86-7FD1-44FF-A1D4-4ADA47D93DC9}" type="presOf" srcId="{8B5E8622-1C1E-4023-A2A4-EE0B8FF1004E}" destId="{E16CE65B-6D9D-47BA-AF92-EF52F4A9AA0A}" srcOrd="0" destOrd="3" presId="urn:microsoft.com/office/officeart/2005/8/layout/hList1"/>
    <dgm:cxn modelId="{A2371C45-A9D5-437A-810E-457BDE7F50A2}" srcId="{8C293EC3-FDEA-40D2-9578-13B95EFE01DF}" destId="{80EF0BF4-8B15-472D-88B0-4C30B830BFB4}" srcOrd="2" destOrd="0" parTransId="{94DDD93E-73CF-4D24-9A91-47A1194875FC}" sibTransId="{D26D0303-4A8C-4624-B0BD-61EE7A8BCB87}"/>
    <dgm:cxn modelId="{72FD2FA5-8E19-4575-A2F3-0826C01A2DE7}" type="presOf" srcId="{EFDF3F1B-EB6B-4B7E-B051-4C4DF05CDE7D}" destId="{C25151AA-3BF3-40A6-96BF-B66B0F07ED9A}" srcOrd="0" destOrd="5" presId="urn:microsoft.com/office/officeart/2005/8/layout/hList1"/>
    <dgm:cxn modelId="{6D7B2CC2-062F-4918-A781-FA3F1B84A97F}" type="presOf" srcId="{6AC785CF-4BAF-430F-B129-502C226565FF}" destId="{C25151AA-3BF3-40A6-96BF-B66B0F07ED9A}" srcOrd="0" destOrd="3" presId="urn:microsoft.com/office/officeart/2005/8/layout/hList1"/>
    <dgm:cxn modelId="{765A164F-34E1-4DCC-8E8F-3FC192985AEB}" type="presOf" srcId="{58BD5EB4-E525-4F57-9BAE-063466D494D5}" destId="{603D326A-F8DC-4F6D-8F50-0ADF96FEAE75}" srcOrd="0" destOrd="0" presId="urn:microsoft.com/office/officeart/2005/8/layout/hList1"/>
    <dgm:cxn modelId="{72DB2E64-0264-4720-94A0-167DC2FE9FB9}" srcId="{B8F594C8-CC61-4EDA-BB75-ED62C41E12B0}" destId="{5CDA1EEC-B93D-4D83-B362-204DE653C807}" srcOrd="5" destOrd="0" parTransId="{B74F132C-53A9-4ECC-BF68-E422A3A90BD3}" sibTransId="{A9D44DD8-3536-4777-A990-187374D17462}"/>
    <dgm:cxn modelId="{9C05C7B3-BE45-4E5B-A207-2E3275077BA6}" type="presOf" srcId="{78FA94B9-1E96-4F2A-AF27-FD6BED3DBAFA}" destId="{E16CE65B-6D9D-47BA-AF92-EF52F4A9AA0A}" srcOrd="0" destOrd="5" presId="urn:microsoft.com/office/officeart/2005/8/layout/hList1"/>
    <dgm:cxn modelId="{A9745C49-76EC-4A8C-BB2D-EB60A505E6EE}" type="presOf" srcId="{40D3AAA6-056F-4980-B8A7-DD20D987FF9F}" destId="{E16CE65B-6D9D-47BA-AF92-EF52F4A9AA0A}" srcOrd="0" destOrd="4" presId="urn:microsoft.com/office/officeart/2005/8/layout/hList1"/>
    <dgm:cxn modelId="{77CECDBD-4CC7-4801-AF81-D12355DF639A}" srcId="{58BD5EB4-E525-4F57-9BAE-063466D494D5}" destId="{1C0E74B3-4E01-4551-AAF5-86937C665E41}" srcOrd="6" destOrd="0" parTransId="{2DAEA8F2-CA24-4776-91DF-95FA60A50E7E}" sibTransId="{894D8660-A627-49AD-B1A1-33A192CEA6F3}"/>
    <dgm:cxn modelId="{002A9EA3-9FA5-4CFC-896E-83A3E57574A0}" srcId="{58BD5EB4-E525-4F57-9BAE-063466D494D5}" destId="{2E8CD14C-1E21-46AD-BE9B-C78B92512F68}" srcOrd="0" destOrd="0" parTransId="{3005F5C1-046B-416B-8B12-8D3C44BB417A}" sibTransId="{1DAC2F81-7913-44AD-913C-92122F7938CF}"/>
    <dgm:cxn modelId="{77C8214F-D2CA-43AC-A006-B1C8D0FAC59F}" srcId="{8C293EC3-FDEA-40D2-9578-13B95EFE01DF}" destId="{C561627C-0932-4DC2-8960-E87C5745A827}" srcOrd="0" destOrd="0" parTransId="{87AF9D28-842E-4550-BD67-3D604AF301A4}" sibTransId="{7123AF4C-C616-404C-BF13-895F64054690}"/>
    <dgm:cxn modelId="{E7FF5730-91B8-4122-9698-4DE6A3C38F94}" type="presOf" srcId="{9FF3BE8D-6E7C-4E05-87A3-CCB1102AFA03}" destId="{41EA03E7-6B95-4EC0-95DD-2CB0524F55CC}" srcOrd="0" destOrd="6" presId="urn:microsoft.com/office/officeart/2005/8/layout/hList1"/>
    <dgm:cxn modelId="{495E7E8A-429F-4490-AB4B-3CF9D6FBCD0D}" srcId="{B8F594C8-CC61-4EDA-BB75-ED62C41E12B0}" destId="{D262DFB1-E7BB-4D9A-8CF2-A38B96B44F3A}" srcOrd="2" destOrd="0" parTransId="{C1B635A6-AD17-43AA-9D1C-EF149078ACD1}" sibTransId="{D2718022-B6DB-4243-9CC4-FED5F8E1AC80}"/>
    <dgm:cxn modelId="{7FB3E4F7-9052-4E94-B869-A244953BBD7D}" srcId="{A3042395-AC6C-4F97-AFC8-D13A5FB9484C}" destId="{8C293EC3-FDEA-40D2-9578-13B95EFE01DF}" srcOrd="2" destOrd="0" parTransId="{A4F57A7E-AED4-443D-B190-ADABCB85B9AC}" sibTransId="{36C627D7-3FAB-4392-AEBB-23CB1CDD3E9F}"/>
    <dgm:cxn modelId="{6D82DFA4-0905-418F-900D-372BAF47644E}" type="presOf" srcId="{C4A76C94-8433-4973-94FC-192EBC015DC3}" destId="{41EA03E7-6B95-4EC0-95DD-2CB0524F55CC}" srcOrd="0" destOrd="4" presId="urn:microsoft.com/office/officeart/2005/8/layout/hList1"/>
    <dgm:cxn modelId="{A2C8148E-393A-4836-8D51-C60FC690532C}" type="presOf" srcId="{8C293EC3-FDEA-40D2-9578-13B95EFE01DF}" destId="{D46FDC3D-D6F5-4BAA-BA30-7EA184ED16C4}" srcOrd="0" destOrd="0" presId="urn:microsoft.com/office/officeart/2005/8/layout/hList1"/>
    <dgm:cxn modelId="{B22FCBFD-8E01-4CA6-870D-0D2E7B830D2D}" srcId="{B8F594C8-CC61-4EDA-BB75-ED62C41E12B0}" destId="{9FF3BE8D-6E7C-4E05-87A3-CCB1102AFA03}" srcOrd="6" destOrd="0" parTransId="{587C9D85-913F-4229-886D-BAE42F512F1E}" sibTransId="{9183F4C7-7E72-4F70-9881-328DA0DC152C}"/>
    <dgm:cxn modelId="{51F5A0B3-641C-4C52-AF49-965E34CEB3BA}" type="presOf" srcId="{B76E8E6E-3F1F-4D54-8DCB-300BA6DB53AE}" destId="{E16CE65B-6D9D-47BA-AF92-EF52F4A9AA0A}" srcOrd="0" destOrd="6" presId="urn:microsoft.com/office/officeart/2005/8/layout/hList1"/>
    <dgm:cxn modelId="{C8259CB4-27C7-4D75-B73D-7388FAF4376D}" srcId="{58BD5EB4-E525-4F57-9BAE-063466D494D5}" destId="{A15D4E4A-3881-4456-8815-204404A41615}" srcOrd="4" destOrd="0" parTransId="{A0FCB7B5-15DB-4AD4-99D6-2536E9986095}" sibTransId="{3FC1FB2C-4BCA-4784-938F-FCD6DE02EF3E}"/>
    <dgm:cxn modelId="{5233E979-5220-4A8D-8A16-74977D6C2A11}" type="presOf" srcId="{C561627C-0932-4DC2-8960-E87C5745A827}" destId="{E16CE65B-6D9D-47BA-AF92-EF52F4A9AA0A}" srcOrd="0" destOrd="0" presId="urn:microsoft.com/office/officeart/2005/8/layout/hList1"/>
    <dgm:cxn modelId="{D5ABC5AE-A0DE-4215-B753-EF54DCD26EA3}" srcId="{B8F594C8-CC61-4EDA-BB75-ED62C41E12B0}" destId="{152C9684-54D1-46F5-AEF3-8370EF1ECEBE}" srcOrd="1" destOrd="0" parTransId="{8AF3C2D6-F265-4F32-951D-C093FBF503BE}" sibTransId="{2EB9587F-423E-41E4-81A0-F18A0E9B5F12}"/>
    <dgm:cxn modelId="{8C64787A-8B5C-448A-AF00-C9488218597F}" type="presOf" srcId="{80EF0BF4-8B15-472D-88B0-4C30B830BFB4}" destId="{E16CE65B-6D9D-47BA-AF92-EF52F4A9AA0A}" srcOrd="0" destOrd="2" presId="urn:microsoft.com/office/officeart/2005/8/layout/hList1"/>
    <dgm:cxn modelId="{52DBC8C4-5A27-4B08-8889-9414B594930D}" type="presParOf" srcId="{8EF6E5E0-BB2F-46B3-9F32-8B844D8B38D8}" destId="{57559B79-7B6D-4126-AA3F-E35CDAE2868B}" srcOrd="0" destOrd="0" presId="urn:microsoft.com/office/officeart/2005/8/layout/hList1"/>
    <dgm:cxn modelId="{B70B41DF-8D63-4AEE-9CC2-1A335034F7AB}" type="presParOf" srcId="{57559B79-7B6D-4126-AA3F-E35CDAE2868B}" destId="{603D326A-F8DC-4F6D-8F50-0ADF96FEAE75}" srcOrd="0" destOrd="0" presId="urn:microsoft.com/office/officeart/2005/8/layout/hList1"/>
    <dgm:cxn modelId="{FDCACDF6-FFB5-42C3-BAA4-60093780ED0D}" type="presParOf" srcId="{57559B79-7B6D-4126-AA3F-E35CDAE2868B}" destId="{C25151AA-3BF3-40A6-96BF-B66B0F07ED9A}" srcOrd="1" destOrd="0" presId="urn:microsoft.com/office/officeart/2005/8/layout/hList1"/>
    <dgm:cxn modelId="{47D86DDE-83D7-4FD7-90EE-5F2D154D8A21}" type="presParOf" srcId="{8EF6E5E0-BB2F-46B3-9F32-8B844D8B38D8}" destId="{6DC497D9-5AD4-4545-BE00-BD0D648337F3}" srcOrd="1" destOrd="0" presId="urn:microsoft.com/office/officeart/2005/8/layout/hList1"/>
    <dgm:cxn modelId="{A836D1F9-00E3-42F9-8C1A-53CE0256008D}" type="presParOf" srcId="{8EF6E5E0-BB2F-46B3-9F32-8B844D8B38D8}" destId="{673C1F95-0DE8-448E-8B5C-CCC58E8E56BA}" srcOrd="2" destOrd="0" presId="urn:microsoft.com/office/officeart/2005/8/layout/hList1"/>
    <dgm:cxn modelId="{7075DF49-F0F4-4E4C-8E86-93BB32E33D18}" type="presParOf" srcId="{673C1F95-0DE8-448E-8B5C-CCC58E8E56BA}" destId="{B9BFB59F-7FF8-4145-B4A6-B49E6834F33C}" srcOrd="0" destOrd="0" presId="urn:microsoft.com/office/officeart/2005/8/layout/hList1"/>
    <dgm:cxn modelId="{9813EE0B-11F9-40DC-84FF-C34CAB22B07D}" type="presParOf" srcId="{673C1F95-0DE8-448E-8B5C-CCC58E8E56BA}" destId="{41EA03E7-6B95-4EC0-95DD-2CB0524F55CC}" srcOrd="1" destOrd="0" presId="urn:microsoft.com/office/officeart/2005/8/layout/hList1"/>
    <dgm:cxn modelId="{E20DF4A1-A8AA-47A6-B585-008BAEEDD264}" type="presParOf" srcId="{8EF6E5E0-BB2F-46B3-9F32-8B844D8B38D8}" destId="{BBC62BA9-1C7E-4DA8-B887-AAD373CA15CC}" srcOrd="3" destOrd="0" presId="urn:microsoft.com/office/officeart/2005/8/layout/hList1"/>
    <dgm:cxn modelId="{9FEECCC6-C8B8-4159-9DB6-476BC2C15030}" type="presParOf" srcId="{8EF6E5E0-BB2F-46B3-9F32-8B844D8B38D8}" destId="{370BB7BA-2D8A-4DC6-A918-8BB7DF4E4EE2}" srcOrd="4" destOrd="0" presId="urn:microsoft.com/office/officeart/2005/8/layout/hList1"/>
    <dgm:cxn modelId="{241CCDBF-2E73-40C1-9705-3FBE2C54286B}" type="presParOf" srcId="{370BB7BA-2D8A-4DC6-A918-8BB7DF4E4EE2}" destId="{D46FDC3D-D6F5-4BAA-BA30-7EA184ED16C4}" srcOrd="0" destOrd="0" presId="urn:microsoft.com/office/officeart/2005/8/layout/hList1"/>
    <dgm:cxn modelId="{5254E140-7787-4799-91AE-13A11127063D}" type="presParOf" srcId="{370BB7BA-2D8A-4DC6-A918-8BB7DF4E4EE2}" destId="{E16CE65B-6D9D-47BA-AF92-EF52F4A9AA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D26D6F-7D0D-4EA2-A119-18844AF992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481528-A1C1-4239-976B-39DA1900B791}">
      <dgm:prSet phldrT="[Текст]" custT="1"/>
      <dgm:spPr/>
      <dgm:t>
        <a:bodyPr/>
        <a:lstStyle/>
        <a:p>
          <a:r>
            <a:rPr lang="ru-RU" sz="24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Дотация</a:t>
          </a:r>
        </a:p>
      </dgm:t>
    </dgm:pt>
    <dgm:pt modelId="{68D92771-3531-4918-A6C0-885A20CB214E}" type="parTrans" cxnId="{3F2B8A5D-8D2D-4F71-8D05-45A3793433C5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128CEDEE-D353-4056-A535-5BB9273F0819}" type="sibTrans" cxnId="{3F2B8A5D-8D2D-4F71-8D05-45A3793433C5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DF803A55-E054-4D71-A3D8-4727FC4D7ECE}">
      <dgm:prSet phldrT="[Текст]" custT="1"/>
      <dgm:spPr/>
      <dgm:t>
        <a:bodyPr/>
        <a:lstStyle/>
        <a:p>
          <a:pPr algn="just"/>
          <a:r>
            <a:rPr lang="ru-RU" altLang="ru-RU" sz="1600" kern="12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rPr>
            <a:t>– </a:t>
          </a: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денежные средства, предоставляемые на безвозмездной и</a:t>
          </a:r>
          <a:r>
            <a:rPr lang="en-US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 </a:t>
          </a: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безвозвратной основе без установления направлений и (или) условий их использования</a:t>
          </a:r>
        </a:p>
      </dgm:t>
    </dgm:pt>
    <dgm:pt modelId="{348A8317-9094-487C-ADEC-9CA06B8C1F23}" type="parTrans" cxnId="{785F8B9B-1EC4-488F-85E4-3625CFD757CE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F3B0256C-4FF8-4B4D-81C2-6D599D687973}" type="sibTrans" cxnId="{785F8B9B-1EC4-488F-85E4-3625CFD757CE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46D166BB-3166-4986-9A54-51672E19F855}">
      <dgm:prSet phldrT="[Текст]" custT="1"/>
      <dgm:spPr/>
      <dgm:t>
        <a:bodyPr/>
        <a:lstStyle/>
        <a:p>
          <a:r>
            <a:rPr lang="ru-RU" sz="24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Субсидия</a:t>
          </a:r>
        </a:p>
      </dgm:t>
    </dgm:pt>
    <dgm:pt modelId="{D8E2948D-22F5-450B-80F5-5F6408631116}" type="parTrans" cxnId="{BB90F10F-6654-406B-A091-6F98BC82FB1F}">
      <dgm:prSet/>
      <dgm:spPr/>
      <dgm:t>
        <a:bodyPr/>
        <a:lstStyle/>
        <a:p>
          <a:endParaRPr lang="ru-RU"/>
        </a:p>
      </dgm:t>
    </dgm:pt>
    <dgm:pt modelId="{298753FC-B1C7-4905-BEFE-1B15A3A47B5B}" type="sibTrans" cxnId="{BB90F10F-6654-406B-A091-6F98BC82FB1F}">
      <dgm:prSet/>
      <dgm:spPr/>
      <dgm:t>
        <a:bodyPr/>
        <a:lstStyle/>
        <a:p>
          <a:endParaRPr lang="ru-RU"/>
        </a:p>
      </dgm:t>
    </dgm:pt>
    <dgm:pt modelId="{FBA3D7DE-6000-4AE7-AA32-0ECEEF15218A}">
      <dgm:prSet phldrT="[Текст]" custT="1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денежные средства, предоставляемые в  целях софинансирования расходных обязательств нижестоящего бюджета</a:t>
          </a:r>
        </a:p>
      </dgm:t>
    </dgm:pt>
    <dgm:pt modelId="{3E527D89-676E-4996-B896-8B6D92546BBC}" type="parTrans" cxnId="{A5DE881E-4FB2-4501-9632-6B6987029C16}">
      <dgm:prSet/>
      <dgm:spPr/>
      <dgm:t>
        <a:bodyPr/>
        <a:lstStyle/>
        <a:p>
          <a:endParaRPr lang="ru-RU"/>
        </a:p>
      </dgm:t>
    </dgm:pt>
    <dgm:pt modelId="{2FD1E83F-2037-4CF9-AE91-BF23D66008C3}" type="sibTrans" cxnId="{A5DE881E-4FB2-4501-9632-6B6987029C16}">
      <dgm:prSet/>
      <dgm:spPr/>
      <dgm:t>
        <a:bodyPr/>
        <a:lstStyle/>
        <a:p>
          <a:endParaRPr lang="ru-RU"/>
        </a:p>
      </dgm:t>
    </dgm:pt>
    <dgm:pt modelId="{18BC5885-573B-4EAE-B568-0FBF601D6DD5}">
      <dgm:prSet phldrT="[Текст]" custT="1"/>
      <dgm:spPr/>
      <dgm:t>
        <a:bodyPr/>
        <a:lstStyle/>
        <a:p>
          <a:r>
            <a:rPr lang="ru-RU" sz="24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Субвенция</a:t>
          </a:r>
        </a:p>
      </dgm:t>
    </dgm:pt>
    <dgm:pt modelId="{614084FA-4484-4849-A28A-81C89B3C2A0C}" type="parTrans" cxnId="{81CF91AB-0D70-4565-8320-4C652CEBE43B}">
      <dgm:prSet/>
      <dgm:spPr/>
      <dgm:t>
        <a:bodyPr/>
        <a:lstStyle/>
        <a:p>
          <a:endParaRPr lang="ru-RU"/>
        </a:p>
      </dgm:t>
    </dgm:pt>
    <dgm:pt modelId="{A6DAD045-5696-4D84-B8DF-B2A988A6D269}" type="sibTrans" cxnId="{81CF91AB-0D70-4565-8320-4C652CEBE43B}">
      <dgm:prSet/>
      <dgm:spPr/>
      <dgm:t>
        <a:bodyPr/>
        <a:lstStyle/>
        <a:p>
          <a:endParaRPr lang="ru-RU"/>
        </a:p>
      </dgm:t>
    </dgm:pt>
    <dgm:pt modelId="{8FB4BEE5-0271-42B5-8890-17BE9975A9E4}">
      <dgm:prSet phldrT="[Текст]" custT="1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денежные средства,</a:t>
          </a:r>
          <a:r>
            <a:rPr lang="en-US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 </a:t>
          </a: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предоставляемые </a:t>
          </a:r>
          <a:r>
            <a:rPr lang="ru-RU" sz="2000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на </a:t>
          </a: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выполнение переданных полномочий государственных органов власти</a:t>
          </a:r>
        </a:p>
      </dgm:t>
    </dgm:pt>
    <dgm:pt modelId="{695419D4-166D-4F3D-92C5-C83EFCF7644E}" type="parTrans" cxnId="{1EC954E4-0C9F-4A0B-95FA-39126186AB69}">
      <dgm:prSet/>
      <dgm:spPr/>
      <dgm:t>
        <a:bodyPr/>
        <a:lstStyle/>
        <a:p>
          <a:endParaRPr lang="ru-RU"/>
        </a:p>
      </dgm:t>
    </dgm:pt>
    <dgm:pt modelId="{7FE162A7-78F5-437B-AD73-46A768F142DA}" type="sibTrans" cxnId="{1EC954E4-0C9F-4A0B-95FA-39126186AB69}">
      <dgm:prSet/>
      <dgm:spPr/>
      <dgm:t>
        <a:bodyPr/>
        <a:lstStyle/>
        <a:p>
          <a:endParaRPr lang="ru-RU"/>
        </a:p>
      </dgm:t>
    </dgm:pt>
    <dgm:pt modelId="{4B1DB8FC-D902-408C-8431-3FC6DE716847}">
      <dgm:prSet phldrT="[Текст]" custT="1"/>
      <dgm:spPr/>
      <dgm:t>
        <a:bodyPr/>
        <a:lstStyle/>
        <a:p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Иные </a:t>
          </a: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межбюджетные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трансферты</a:t>
          </a:r>
        </a:p>
      </dgm:t>
    </dgm:pt>
    <dgm:pt modelId="{B2390AF7-7788-4099-9523-08D4449EBCD8}" type="parTrans" cxnId="{1230CA2F-070A-4583-8817-7775314A7ED5}">
      <dgm:prSet/>
      <dgm:spPr/>
      <dgm:t>
        <a:bodyPr/>
        <a:lstStyle/>
        <a:p>
          <a:endParaRPr lang="ru-RU"/>
        </a:p>
      </dgm:t>
    </dgm:pt>
    <dgm:pt modelId="{89758C9D-1C51-4A96-A22B-496F8DE10B5F}" type="sibTrans" cxnId="{1230CA2F-070A-4583-8817-7775314A7ED5}">
      <dgm:prSet/>
      <dgm:spPr/>
      <dgm:t>
        <a:bodyPr/>
        <a:lstStyle/>
        <a:p>
          <a:endParaRPr lang="ru-RU"/>
        </a:p>
      </dgm:t>
    </dgm:pt>
    <dgm:pt modelId="{4FD1DA82-A4A7-4180-95B4-9AF071990D1B}">
      <dgm:prSet phldrT="[Текст]" custT="1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денежные средства, предоставляемые в течение года </a:t>
          </a:r>
          <a:r>
            <a:rPr lang="ru-RU" sz="2000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в </a:t>
          </a: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целях компенсации выпадающих доходов и дополнительных расходов</a:t>
          </a:r>
        </a:p>
      </dgm:t>
    </dgm:pt>
    <dgm:pt modelId="{C72985B0-AE68-4CEC-8CCB-7804DF1E6DCA}" type="parTrans" cxnId="{8B136C5F-6367-4BA7-8529-D497637CF2E9}">
      <dgm:prSet/>
      <dgm:spPr/>
      <dgm:t>
        <a:bodyPr/>
        <a:lstStyle/>
        <a:p>
          <a:endParaRPr lang="ru-RU"/>
        </a:p>
      </dgm:t>
    </dgm:pt>
    <dgm:pt modelId="{8036621A-EACC-4885-BE8E-3EA7E8B99498}" type="sibTrans" cxnId="{8B136C5F-6367-4BA7-8529-D497637CF2E9}">
      <dgm:prSet/>
      <dgm:spPr/>
      <dgm:t>
        <a:bodyPr/>
        <a:lstStyle/>
        <a:p>
          <a:endParaRPr lang="ru-RU"/>
        </a:p>
      </dgm:t>
    </dgm:pt>
    <dgm:pt modelId="{D6E6CCA8-3FA1-4422-AEED-62E231EC873C}" type="pres">
      <dgm:prSet presAssocID="{93D26D6F-7D0D-4EA2-A119-18844AF9920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6A349C8-6E11-4E31-8ABE-475A5E51E520}" type="pres">
      <dgm:prSet presAssocID="{09481528-A1C1-4239-976B-39DA1900B791}" presName="thickLine" presStyleLbl="alignNode1" presStyleIdx="0" presStyleCnt="4"/>
      <dgm:spPr/>
    </dgm:pt>
    <dgm:pt modelId="{95F4BF6C-8458-464F-95B4-A94D3B1774EC}" type="pres">
      <dgm:prSet presAssocID="{09481528-A1C1-4239-976B-39DA1900B791}" presName="horz1" presStyleCnt="0"/>
      <dgm:spPr/>
    </dgm:pt>
    <dgm:pt modelId="{E555FDCE-4D0D-4D9F-B28E-7067644B53C9}" type="pres">
      <dgm:prSet presAssocID="{09481528-A1C1-4239-976B-39DA1900B791}" presName="tx1" presStyleLbl="revTx" presStyleIdx="0" presStyleCnt="8"/>
      <dgm:spPr/>
      <dgm:t>
        <a:bodyPr/>
        <a:lstStyle/>
        <a:p>
          <a:endParaRPr lang="ru-RU"/>
        </a:p>
      </dgm:t>
    </dgm:pt>
    <dgm:pt modelId="{1EF1412A-45A1-41C3-BC02-C6C801750522}" type="pres">
      <dgm:prSet presAssocID="{09481528-A1C1-4239-976B-39DA1900B791}" presName="vert1" presStyleCnt="0"/>
      <dgm:spPr/>
    </dgm:pt>
    <dgm:pt modelId="{E527E65A-B46E-4192-AD61-A93785FC88AF}" type="pres">
      <dgm:prSet presAssocID="{DF803A55-E054-4D71-A3D8-4727FC4D7ECE}" presName="vertSpace2a" presStyleCnt="0"/>
      <dgm:spPr/>
    </dgm:pt>
    <dgm:pt modelId="{012A270A-086E-4DB1-A703-25FA0EBEB202}" type="pres">
      <dgm:prSet presAssocID="{DF803A55-E054-4D71-A3D8-4727FC4D7ECE}" presName="horz2" presStyleCnt="0"/>
      <dgm:spPr/>
    </dgm:pt>
    <dgm:pt modelId="{48D2DAB5-6252-4612-8AFA-59812F9E7BAA}" type="pres">
      <dgm:prSet presAssocID="{DF803A55-E054-4D71-A3D8-4727FC4D7ECE}" presName="horzSpace2" presStyleCnt="0"/>
      <dgm:spPr/>
    </dgm:pt>
    <dgm:pt modelId="{44675DAC-0253-4109-829D-C475F7B722B8}" type="pres">
      <dgm:prSet presAssocID="{DF803A55-E054-4D71-A3D8-4727FC4D7ECE}" presName="tx2" presStyleLbl="revTx" presStyleIdx="1" presStyleCnt="8" custScaleX="124023" custScaleY="66922"/>
      <dgm:spPr/>
      <dgm:t>
        <a:bodyPr/>
        <a:lstStyle/>
        <a:p>
          <a:endParaRPr lang="ru-RU"/>
        </a:p>
      </dgm:t>
    </dgm:pt>
    <dgm:pt modelId="{5ED760D3-D304-420B-B177-07B8437523E1}" type="pres">
      <dgm:prSet presAssocID="{DF803A55-E054-4D71-A3D8-4727FC4D7ECE}" presName="vert2" presStyleCnt="0"/>
      <dgm:spPr/>
    </dgm:pt>
    <dgm:pt modelId="{4C777B5E-1FA4-4577-BF2E-CB0AFD8687FF}" type="pres">
      <dgm:prSet presAssocID="{DF803A55-E054-4D71-A3D8-4727FC4D7ECE}" presName="thinLine2b" presStyleLbl="callout" presStyleIdx="0" presStyleCnt="4"/>
      <dgm:spPr/>
    </dgm:pt>
    <dgm:pt modelId="{41CE175B-544B-4DC5-BB7D-CD8495E0C465}" type="pres">
      <dgm:prSet presAssocID="{DF803A55-E054-4D71-A3D8-4727FC4D7ECE}" presName="vertSpace2b" presStyleCnt="0"/>
      <dgm:spPr/>
    </dgm:pt>
    <dgm:pt modelId="{2BF785CC-142F-4D42-A601-8ECEE05FE1F1}" type="pres">
      <dgm:prSet presAssocID="{46D166BB-3166-4986-9A54-51672E19F855}" presName="thickLine" presStyleLbl="alignNode1" presStyleIdx="1" presStyleCnt="4"/>
      <dgm:spPr/>
    </dgm:pt>
    <dgm:pt modelId="{E62C79C2-72EE-40BB-9424-91C0715C4AB4}" type="pres">
      <dgm:prSet presAssocID="{46D166BB-3166-4986-9A54-51672E19F855}" presName="horz1" presStyleCnt="0"/>
      <dgm:spPr/>
    </dgm:pt>
    <dgm:pt modelId="{EB243D2E-202E-460C-A96C-9CBF4E69BB21}" type="pres">
      <dgm:prSet presAssocID="{46D166BB-3166-4986-9A54-51672E19F855}" presName="tx1" presStyleLbl="revTx" presStyleIdx="2" presStyleCnt="8"/>
      <dgm:spPr/>
      <dgm:t>
        <a:bodyPr/>
        <a:lstStyle/>
        <a:p>
          <a:endParaRPr lang="ru-RU"/>
        </a:p>
      </dgm:t>
    </dgm:pt>
    <dgm:pt modelId="{8E057A03-EAE8-40E1-996F-3FAA2E47C1D8}" type="pres">
      <dgm:prSet presAssocID="{46D166BB-3166-4986-9A54-51672E19F855}" presName="vert1" presStyleCnt="0"/>
      <dgm:spPr/>
    </dgm:pt>
    <dgm:pt modelId="{D1FB6901-CB11-46A1-B908-7B6BA8E25791}" type="pres">
      <dgm:prSet presAssocID="{FBA3D7DE-6000-4AE7-AA32-0ECEEF15218A}" presName="vertSpace2a" presStyleCnt="0"/>
      <dgm:spPr/>
    </dgm:pt>
    <dgm:pt modelId="{AB96D74B-9533-42D1-A081-5C53F2F2E521}" type="pres">
      <dgm:prSet presAssocID="{FBA3D7DE-6000-4AE7-AA32-0ECEEF15218A}" presName="horz2" presStyleCnt="0"/>
      <dgm:spPr/>
    </dgm:pt>
    <dgm:pt modelId="{F0B55D3C-7BD3-4391-B13B-75820FEDA3B0}" type="pres">
      <dgm:prSet presAssocID="{FBA3D7DE-6000-4AE7-AA32-0ECEEF15218A}" presName="horzSpace2" presStyleCnt="0"/>
      <dgm:spPr/>
    </dgm:pt>
    <dgm:pt modelId="{5FF8CED7-7CCC-46F4-BCCE-8D36ACBBD7C2}" type="pres">
      <dgm:prSet presAssocID="{FBA3D7DE-6000-4AE7-AA32-0ECEEF15218A}" presName="tx2" presStyleLbl="revTx" presStyleIdx="3" presStyleCnt="8" custScaleX="106999" custScaleY="78770"/>
      <dgm:spPr/>
      <dgm:t>
        <a:bodyPr/>
        <a:lstStyle/>
        <a:p>
          <a:endParaRPr lang="ru-RU"/>
        </a:p>
      </dgm:t>
    </dgm:pt>
    <dgm:pt modelId="{7AAF5279-C701-4B2C-AF9A-34D5F4F0DD0B}" type="pres">
      <dgm:prSet presAssocID="{FBA3D7DE-6000-4AE7-AA32-0ECEEF15218A}" presName="vert2" presStyleCnt="0"/>
      <dgm:spPr/>
    </dgm:pt>
    <dgm:pt modelId="{93CB1BAA-1CD3-4381-A437-CD67AFC58010}" type="pres">
      <dgm:prSet presAssocID="{FBA3D7DE-6000-4AE7-AA32-0ECEEF15218A}" presName="thinLine2b" presStyleLbl="callout" presStyleIdx="1" presStyleCnt="4"/>
      <dgm:spPr/>
    </dgm:pt>
    <dgm:pt modelId="{C067C71A-AF9B-45FB-9D76-5DB36E5D30F6}" type="pres">
      <dgm:prSet presAssocID="{FBA3D7DE-6000-4AE7-AA32-0ECEEF15218A}" presName="vertSpace2b" presStyleCnt="0"/>
      <dgm:spPr/>
    </dgm:pt>
    <dgm:pt modelId="{663A6E16-14CE-42C5-8B4B-8CE14908BA28}" type="pres">
      <dgm:prSet presAssocID="{18BC5885-573B-4EAE-B568-0FBF601D6DD5}" presName="thickLine" presStyleLbl="alignNode1" presStyleIdx="2" presStyleCnt="4"/>
      <dgm:spPr/>
    </dgm:pt>
    <dgm:pt modelId="{A574A96C-6405-44B8-B80D-D799AE9AC594}" type="pres">
      <dgm:prSet presAssocID="{18BC5885-573B-4EAE-B568-0FBF601D6DD5}" presName="horz1" presStyleCnt="0"/>
      <dgm:spPr/>
    </dgm:pt>
    <dgm:pt modelId="{6CD940CC-C19B-4062-AE73-7EF48AF67524}" type="pres">
      <dgm:prSet presAssocID="{18BC5885-573B-4EAE-B568-0FBF601D6DD5}" presName="tx1" presStyleLbl="revTx" presStyleIdx="4" presStyleCnt="8"/>
      <dgm:spPr/>
      <dgm:t>
        <a:bodyPr/>
        <a:lstStyle/>
        <a:p>
          <a:endParaRPr lang="ru-RU"/>
        </a:p>
      </dgm:t>
    </dgm:pt>
    <dgm:pt modelId="{81628BCC-7AA0-4466-BDEB-F0E0075032C8}" type="pres">
      <dgm:prSet presAssocID="{18BC5885-573B-4EAE-B568-0FBF601D6DD5}" presName="vert1" presStyleCnt="0"/>
      <dgm:spPr/>
    </dgm:pt>
    <dgm:pt modelId="{A379ADA9-E981-47C0-A612-E6AC271371D3}" type="pres">
      <dgm:prSet presAssocID="{8FB4BEE5-0271-42B5-8890-17BE9975A9E4}" presName="vertSpace2a" presStyleCnt="0"/>
      <dgm:spPr/>
    </dgm:pt>
    <dgm:pt modelId="{077C955B-8AEC-4E4A-A8B7-7D5E416DB637}" type="pres">
      <dgm:prSet presAssocID="{8FB4BEE5-0271-42B5-8890-17BE9975A9E4}" presName="horz2" presStyleCnt="0"/>
      <dgm:spPr/>
    </dgm:pt>
    <dgm:pt modelId="{93F60E3B-5F5D-42FA-9E46-F688E94E52DA}" type="pres">
      <dgm:prSet presAssocID="{8FB4BEE5-0271-42B5-8890-17BE9975A9E4}" presName="horzSpace2" presStyleCnt="0"/>
      <dgm:spPr/>
    </dgm:pt>
    <dgm:pt modelId="{34B7A0CC-7AB9-4E14-A5C2-FE3CE6F24851}" type="pres">
      <dgm:prSet presAssocID="{8FB4BEE5-0271-42B5-8890-17BE9975A9E4}" presName="tx2" presStyleLbl="revTx" presStyleIdx="5" presStyleCnt="8" custScaleX="95132" custScaleY="74820" custLinFactNeighborX="-119" custLinFactNeighborY="-791"/>
      <dgm:spPr/>
      <dgm:t>
        <a:bodyPr/>
        <a:lstStyle/>
        <a:p>
          <a:endParaRPr lang="ru-RU"/>
        </a:p>
      </dgm:t>
    </dgm:pt>
    <dgm:pt modelId="{8C447E39-C910-479E-A40E-E45444883B3F}" type="pres">
      <dgm:prSet presAssocID="{8FB4BEE5-0271-42B5-8890-17BE9975A9E4}" presName="vert2" presStyleCnt="0"/>
      <dgm:spPr/>
    </dgm:pt>
    <dgm:pt modelId="{5EB589D0-3E3D-4D3E-A578-33D2DF5AA985}" type="pres">
      <dgm:prSet presAssocID="{8FB4BEE5-0271-42B5-8890-17BE9975A9E4}" presName="thinLine2b" presStyleLbl="callout" presStyleIdx="2" presStyleCnt="4" custLinFactY="106327" custLinFactNeighborX="0" custLinFactNeighborY="200000"/>
      <dgm:spPr/>
    </dgm:pt>
    <dgm:pt modelId="{A771C577-EBA2-47DE-A54F-5FA1EA8AAEB5}" type="pres">
      <dgm:prSet presAssocID="{8FB4BEE5-0271-42B5-8890-17BE9975A9E4}" presName="vertSpace2b" presStyleCnt="0"/>
      <dgm:spPr/>
    </dgm:pt>
    <dgm:pt modelId="{7100EA71-9F7D-4F9D-A609-D45FCF471E0F}" type="pres">
      <dgm:prSet presAssocID="{4B1DB8FC-D902-408C-8431-3FC6DE716847}" presName="thickLine" presStyleLbl="alignNode1" presStyleIdx="3" presStyleCnt="4"/>
      <dgm:spPr/>
    </dgm:pt>
    <dgm:pt modelId="{265DFFBC-60CF-468F-8B0C-82E8AD49AA32}" type="pres">
      <dgm:prSet presAssocID="{4B1DB8FC-D902-408C-8431-3FC6DE716847}" presName="horz1" presStyleCnt="0"/>
      <dgm:spPr/>
    </dgm:pt>
    <dgm:pt modelId="{74735C76-76C1-4184-B1C5-C408BF71B000}" type="pres">
      <dgm:prSet presAssocID="{4B1DB8FC-D902-408C-8431-3FC6DE716847}" presName="tx1" presStyleLbl="revTx" presStyleIdx="6" presStyleCnt="8" custScaleX="131109" custScaleY="96377" custLinFactNeighborX="1091" custLinFactNeighborY="-3205"/>
      <dgm:spPr/>
      <dgm:t>
        <a:bodyPr/>
        <a:lstStyle/>
        <a:p>
          <a:endParaRPr lang="ru-RU"/>
        </a:p>
      </dgm:t>
    </dgm:pt>
    <dgm:pt modelId="{EC4B1A83-73DC-410C-B9F6-4BF4F0F6B775}" type="pres">
      <dgm:prSet presAssocID="{4B1DB8FC-D902-408C-8431-3FC6DE716847}" presName="vert1" presStyleCnt="0"/>
      <dgm:spPr/>
    </dgm:pt>
    <dgm:pt modelId="{235DA6AD-1268-4A2B-986C-B45CC8AA3437}" type="pres">
      <dgm:prSet presAssocID="{4FD1DA82-A4A7-4180-95B4-9AF071990D1B}" presName="vertSpace2a" presStyleCnt="0"/>
      <dgm:spPr/>
    </dgm:pt>
    <dgm:pt modelId="{F367332C-3D89-429D-8105-F5D2FB727185}" type="pres">
      <dgm:prSet presAssocID="{4FD1DA82-A4A7-4180-95B4-9AF071990D1B}" presName="horz2" presStyleCnt="0"/>
      <dgm:spPr/>
    </dgm:pt>
    <dgm:pt modelId="{99942C10-7BD7-41B1-8FBD-2352E8F99522}" type="pres">
      <dgm:prSet presAssocID="{4FD1DA82-A4A7-4180-95B4-9AF071990D1B}" presName="horzSpace2" presStyleCnt="0"/>
      <dgm:spPr/>
    </dgm:pt>
    <dgm:pt modelId="{96FAAC55-E7DE-451F-9690-0C3E6D45C6CE}" type="pres">
      <dgm:prSet presAssocID="{4FD1DA82-A4A7-4180-95B4-9AF071990D1B}" presName="tx2" presStyleLbl="revTx" presStyleIdx="7" presStyleCnt="8" custScaleX="105436" custScaleY="83328"/>
      <dgm:spPr/>
      <dgm:t>
        <a:bodyPr/>
        <a:lstStyle/>
        <a:p>
          <a:endParaRPr lang="ru-RU"/>
        </a:p>
      </dgm:t>
    </dgm:pt>
    <dgm:pt modelId="{17D80DCD-D729-406B-B823-DBCC10BF4EC4}" type="pres">
      <dgm:prSet presAssocID="{4FD1DA82-A4A7-4180-95B4-9AF071990D1B}" presName="vert2" presStyleCnt="0"/>
      <dgm:spPr/>
    </dgm:pt>
    <dgm:pt modelId="{4786E8CB-45A2-4434-9AF2-FC30E91580A8}" type="pres">
      <dgm:prSet presAssocID="{4FD1DA82-A4A7-4180-95B4-9AF071990D1B}" presName="thinLine2b" presStyleLbl="callout" presStyleIdx="3" presStyleCnt="4"/>
      <dgm:spPr/>
    </dgm:pt>
    <dgm:pt modelId="{B51868AB-FE5D-4B82-8B4B-AF0C426BDF6F}" type="pres">
      <dgm:prSet presAssocID="{4FD1DA82-A4A7-4180-95B4-9AF071990D1B}" presName="vertSpace2b" presStyleCnt="0"/>
      <dgm:spPr/>
    </dgm:pt>
  </dgm:ptLst>
  <dgm:cxnLst>
    <dgm:cxn modelId="{44FD5A59-6125-4D0E-9332-606916960519}" type="presOf" srcId="{DF803A55-E054-4D71-A3D8-4727FC4D7ECE}" destId="{44675DAC-0253-4109-829D-C475F7B722B8}" srcOrd="0" destOrd="0" presId="urn:microsoft.com/office/officeart/2008/layout/LinedList"/>
    <dgm:cxn modelId="{BB90F10F-6654-406B-A091-6F98BC82FB1F}" srcId="{93D26D6F-7D0D-4EA2-A119-18844AF99203}" destId="{46D166BB-3166-4986-9A54-51672E19F855}" srcOrd="1" destOrd="0" parTransId="{D8E2948D-22F5-450B-80F5-5F6408631116}" sibTransId="{298753FC-B1C7-4905-BEFE-1B15A3A47B5B}"/>
    <dgm:cxn modelId="{E9DD487C-BBFB-4844-97B3-EC222F24BB76}" type="presOf" srcId="{46D166BB-3166-4986-9A54-51672E19F855}" destId="{EB243D2E-202E-460C-A96C-9CBF4E69BB21}" srcOrd="0" destOrd="0" presId="urn:microsoft.com/office/officeart/2008/layout/LinedList"/>
    <dgm:cxn modelId="{1EC954E4-0C9F-4A0B-95FA-39126186AB69}" srcId="{18BC5885-573B-4EAE-B568-0FBF601D6DD5}" destId="{8FB4BEE5-0271-42B5-8890-17BE9975A9E4}" srcOrd="0" destOrd="0" parTransId="{695419D4-166D-4F3D-92C5-C83EFCF7644E}" sibTransId="{7FE162A7-78F5-437B-AD73-46A768F142DA}"/>
    <dgm:cxn modelId="{8B136C5F-6367-4BA7-8529-D497637CF2E9}" srcId="{4B1DB8FC-D902-408C-8431-3FC6DE716847}" destId="{4FD1DA82-A4A7-4180-95B4-9AF071990D1B}" srcOrd="0" destOrd="0" parTransId="{C72985B0-AE68-4CEC-8CCB-7804DF1E6DCA}" sibTransId="{8036621A-EACC-4885-BE8E-3EA7E8B99498}"/>
    <dgm:cxn modelId="{A3F26C16-6C4E-48DD-8C90-4C4A45A805EF}" type="presOf" srcId="{FBA3D7DE-6000-4AE7-AA32-0ECEEF15218A}" destId="{5FF8CED7-7CCC-46F4-BCCE-8D36ACBBD7C2}" srcOrd="0" destOrd="0" presId="urn:microsoft.com/office/officeart/2008/layout/LinedList"/>
    <dgm:cxn modelId="{BA7329B2-5A51-46A5-AFB2-037F885F5752}" type="presOf" srcId="{09481528-A1C1-4239-976B-39DA1900B791}" destId="{E555FDCE-4D0D-4D9F-B28E-7067644B53C9}" srcOrd="0" destOrd="0" presId="urn:microsoft.com/office/officeart/2008/layout/LinedList"/>
    <dgm:cxn modelId="{3F2B8A5D-8D2D-4F71-8D05-45A3793433C5}" srcId="{93D26D6F-7D0D-4EA2-A119-18844AF99203}" destId="{09481528-A1C1-4239-976B-39DA1900B791}" srcOrd="0" destOrd="0" parTransId="{68D92771-3531-4918-A6C0-885A20CB214E}" sibTransId="{128CEDEE-D353-4056-A535-5BB9273F0819}"/>
    <dgm:cxn modelId="{81CF91AB-0D70-4565-8320-4C652CEBE43B}" srcId="{93D26D6F-7D0D-4EA2-A119-18844AF99203}" destId="{18BC5885-573B-4EAE-B568-0FBF601D6DD5}" srcOrd="2" destOrd="0" parTransId="{614084FA-4484-4849-A28A-81C89B3C2A0C}" sibTransId="{A6DAD045-5696-4D84-B8DF-B2A988A6D269}"/>
    <dgm:cxn modelId="{87DA3EA8-8314-4E4D-93E7-EF27A57EFA46}" type="presOf" srcId="{4FD1DA82-A4A7-4180-95B4-9AF071990D1B}" destId="{96FAAC55-E7DE-451F-9690-0C3E6D45C6CE}" srcOrd="0" destOrd="0" presId="urn:microsoft.com/office/officeart/2008/layout/LinedList"/>
    <dgm:cxn modelId="{785F8B9B-1EC4-488F-85E4-3625CFD757CE}" srcId="{09481528-A1C1-4239-976B-39DA1900B791}" destId="{DF803A55-E054-4D71-A3D8-4727FC4D7ECE}" srcOrd="0" destOrd="0" parTransId="{348A8317-9094-487C-ADEC-9CA06B8C1F23}" sibTransId="{F3B0256C-4FF8-4B4D-81C2-6D599D687973}"/>
    <dgm:cxn modelId="{17684CEA-CF1C-4040-B229-05744193308C}" type="presOf" srcId="{8FB4BEE5-0271-42B5-8890-17BE9975A9E4}" destId="{34B7A0CC-7AB9-4E14-A5C2-FE3CE6F24851}" srcOrd="0" destOrd="0" presId="urn:microsoft.com/office/officeart/2008/layout/LinedList"/>
    <dgm:cxn modelId="{802ACA82-122C-4EBC-953E-81EFD7F06CEC}" type="presOf" srcId="{93D26D6F-7D0D-4EA2-A119-18844AF99203}" destId="{D6E6CCA8-3FA1-4422-AEED-62E231EC873C}" srcOrd="0" destOrd="0" presId="urn:microsoft.com/office/officeart/2008/layout/LinedList"/>
    <dgm:cxn modelId="{1230CA2F-070A-4583-8817-7775314A7ED5}" srcId="{93D26D6F-7D0D-4EA2-A119-18844AF99203}" destId="{4B1DB8FC-D902-408C-8431-3FC6DE716847}" srcOrd="3" destOrd="0" parTransId="{B2390AF7-7788-4099-9523-08D4449EBCD8}" sibTransId="{89758C9D-1C51-4A96-A22B-496F8DE10B5F}"/>
    <dgm:cxn modelId="{27DEDB42-217C-412F-8F7C-7F45BAB93CEC}" type="presOf" srcId="{18BC5885-573B-4EAE-B568-0FBF601D6DD5}" destId="{6CD940CC-C19B-4062-AE73-7EF48AF67524}" srcOrd="0" destOrd="0" presId="urn:microsoft.com/office/officeart/2008/layout/LinedList"/>
    <dgm:cxn modelId="{99B20211-D40C-490C-9025-7C8456D7EA8A}" type="presOf" srcId="{4B1DB8FC-D902-408C-8431-3FC6DE716847}" destId="{74735C76-76C1-4184-B1C5-C408BF71B000}" srcOrd="0" destOrd="0" presId="urn:microsoft.com/office/officeart/2008/layout/LinedList"/>
    <dgm:cxn modelId="{A5DE881E-4FB2-4501-9632-6B6987029C16}" srcId="{46D166BB-3166-4986-9A54-51672E19F855}" destId="{FBA3D7DE-6000-4AE7-AA32-0ECEEF15218A}" srcOrd="0" destOrd="0" parTransId="{3E527D89-676E-4996-B896-8B6D92546BBC}" sibTransId="{2FD1E83F-2037-4CF9-AE91-BF23D66008C3}"/>
    <dgm:cxn modelId="{A592FF71-7D82-4F21-8DDF-28B046BCB976}" type="presParOf" srcId="{D6E6CCA8-3FA1-4422-AEED-62E231EC873C}" destId="{46A349C8-6E11-4E31-8ABE-475A5E51E520}" srcOrd="0" destOrd="0" presId="urn:microsoft.com/office/officeart/2008/layout/LinedList"/>
    <dgm:cxn modelId="{52F385E6-9D19-4430-B98A-07169FAC5626}" type="presParOf" srcId="{D6E6CCA8-3FA1-4422-AEED-62E231EC873C}" destId="{95F4BF6C-8458-464F-95B4-A94D3B1774EC}" srcOrd="1" destOrd="0" presId="urn:microsoft.com/office/officeart/2008/layout/LinedList"/>
    <dgm:cxn modelId="{6C3278C0-FF71-4167-A6AC-BB372010EB30}" type="presParOf" srcId="{95F4BF6C-8458-464F-95B4-A94D3B1774EC}" destId="{E555FDCE-4D0D-4D9F-B28E-7067644B53C9}" srcOrd="0" destOrd="0" presId="urn:microsoft.com/office/officeart/2008/layout/LinedList"/>
    <dgm:cxn modelId="{6528E549-89DE-44A6-8DC7-AA1162F1758A}" type="presParOf" srcId="{95F4BF6C-8458-464F-95B4-A94D3B1774EC}" destId="{1EF1412A-45A1-41C3-BC02-C6C801750522}" srcOrd="1" destOrd="0" presId="urn:microsoft.com/office/officeart/2008/layout/LinedList"/>
    <dgm:cxn modelId="{BBA38B83-E60D-4998-BDC4-206197839F30}" type="presParOf" srcId="{1EF1412A-45A1-41C3-BC02-C6C801750522}" destId="{E527E65A-B46E-4192-AD61-A93785FC88AF}" srcOrd="0" destOrd="0" presId="urn:microsoft.com/office/officeart/2008/layout/LinedList"/>
    <dgm:cxn modelId="{7FFCE933-6EA7-4FDF-83B8-CAC83A216A6A}" type="presParOf" srcId="{1EF1412A-45A1-41C3-BC02-C6C801750522}" destId="{012A270A-086E-4DB1-A703-25FA0EBEB202}" srcOrd="1" destOrd="0" presId="urn:microsoft.com/office/officeart/2008/layout/LinedList"/>
    <dgm:cxn modelId="{345EFDF4-041E-4434-AA1A-C7E59C6F0B53}" type="presParOf" srcId="{012A270A-086E-4DB1-A703-25FA0EBEB202}" destId="{48D2DAB5-6252-4612-8AFA-59812F9E7BAA}" srcOrd="0" destOrd="0" presId="urn:microsoft.com/office/officeart/2008/layout/LinedList"/>
    <dgm:cxn modelId="{1D920CC8-EEFE-48EB-A97A-D38BB85CD1DB}" type="presParOf" srcId="{012A270A-086E-4DB1-A703-25FA0EBEB202}" destId="{44675DAC-0253-4109-829D-C475F7B722B8}" srcOrd="1" destOrd="0" presId="urn:microsoft.com/office/officeart/2008/layout/LinedList"/>
    <dgm:cxn modelId="{E855F204-913E-4B2A-819E-8568B09DBB11}" type="presParOf" srcId="{012A270A-086E-4DB1-A703-25FA0EBEB202}" destId="{5ED760D3-D304-420B-B177-07B8437523E1}" srcOrd="2" destOrd="0" presId="urn:microsoft.com/office/officeart/2008/layout/LinedList"/>
    <dgm:cxn modelId="{4988A5E3-F26E-4C62-86D2-84E6D3C51771}" type="presParOf" srcId="{1EF1412A-45A1-41C3-BC02-C6C801750522}" destId="{4C777B5E-1FA4-4577-BF2E-CB0AFD8687FF}" srcOrd="2" destOrd="0" presId="urn:microsoft.com/office/officeart/2008/layout/LinedList"/>
    <dgm:cxn modelId="{B90AE5CC-F9A0-4764-ACDF-72AA96E94A8B}" type="presParOf" srcId="{1EF1412A-45A1-41C3-BC02-C6C801750522}" destId="{41CE175B-544B-4DC5-BB7D-CD8495E0C465}" srcOrd="3" destOrd="0" presId="urn:microsoft.com/office/officeart/2008/layout/LinedList"/>
    <dgm:cxn modelId="{F74B46BA-B7DE-4B71-98F5-4FBABF3289BF}" type="presParOf" srcId="{D6E6CCA8-3FA1-4422-AEED-62E231EC873C}" destId="{2BF785CC-142F-4D42-A601-8ECEE05FE1F1}" srcOrd="2" destOrd="0" presId="urn:microsoft.com/office/officeart/2008/layout/LinedList"/>
    <dgm:cxn modelId="{6FD3CCD7-E525-41FC-ACF9-110324834944}" type="presParOf" srcId="{D6E6CCA8-3FA1-4422-AEED-62E231EC873C}" destId="{E62C79C2-72EE-40BB-9424-91C0715C4AB4}" srcOrd="3" destOrd="0" presId="urn:microsoft.com/office/officeart/2008/layout/LinedList"/>
    <dgm:cxn modelId="{C82BEAFC-325A-4478-B2F8-73EE0B6A9C35}" type="presParOf" srcId="{E62C79C2-72EE-40BB-9424-91C0715C4AB4}" destId="{EB243D2E-202E-460C-A96C-9CBF4E69BB21}" srcOrd="0" destOrd="0" presId="urn:microsoft.com/office/officeart/2008/layout/LinedList"/>
    <dgm:cxn modelId="{01081749-0EBC-424E-837F-4C98D6CC2785}" type="presParOf" srcId="{E62C79C2-72EE-40BB-9424-91C0715C4AB4}" destId="{8E057A03-EAE8-40E1-996F-3FAA2E47C1D8}" srcOrd="1" destOrd="0" presId="urn:microsoft.com/office/officeart/2008/layout/LinedList"/>
    <dgm:cxn modelId="{09EDD6F2-2E65-432D-89A6-C174724CAE9C}" type="presParOf" srcId="{8E057A03-EAE8-40E1-996F-3FAA2E47C1D8}" destId="{D1FB6901-CB11-46A1-B908-7B6BA8E25791}" srcOrd="0" destOrd="0" presId="urn:microsoft.com/office/officeart/2008/layout/LinedList"/>
    <dgm:cxn modelId="{7C64324B-2C97-4D8E-8B12-B92A84931C79}" type="presParOf" srcId="{8E057A03-EAE8-40E1-996F-3FAA2E47C1D8}" destId="{AB96D74B-9533-42D1-A081-5C53F2F2E521}" srcOrd="1" destOrd="0" presId="urn:microsoft.com/office/officeart/2008/layout/LinedList"/>
    <dgm:cxn modelId="{6414AEF4-DAB5-45B8-8DAE-D8780B4374FC}" type="presParOf" srcId="{AB96D74B-9533-42D1-A081-5C53F2F2E521}" destId="{F0B55D3C-7BD3-4391-B13B-75820FEDA3B0}" srcOrd="0" destOrd="0" presId="urn:microsoft.com/office/officeart/2008/layout/LinedList"/>
    <dgm:cxn modelId="{53C5F2E6-3F3C-448B-940E-8858ADA83AFF}" type="presParOf" srcId="{AB96D74B-9533-42D1-A081-5C53F2F2E521}" destId="{5FF8CED7-7CCC-46F4-BCCE-8D36ACBBD7C2}" srcOrd="1" destOrd="0" presId="urn:microsoft.com/office/officeart/2008/layout/LinedList"/>
    <dgm:cxn modelId="{7D0DC4EE-3E69-483A-AF64-91C69A6B25F7}" type="presParOf" srcId="{AB96D74B-9533-42D1-A081-5C53F2F2E521}" destId="{7AAF5279-C701-4B2C-AF9A-34D5F4F0DD0B}" srcOrd="2" destOrd="0" presId="urn:microsoft.com/office/officeart/2008/layout/LinedList"/>
    <dgm:cxn modelId="{2E95E7DA-E8E1-4B09-A91A-E60D88C30C31}" type="presParOf" srcId="{8E057A03-EAE8-40E1-996F-3FAA2E47C1D8}" destId="{93CB1BAA-1CD3-4381-A437-CD67AFC58010}" srcOrd="2" destOrd="0" presId="urn:microsoft.com/office/officeart/2008/layout/LinedList"/>
    <dgm:cxn modelId="{82A3D08F-F02D-4B88-B173-225D87E57FDC}" type="presParOf" srcId="{8E057A03-EAE8-40E1-996F-3FAA2E47C1D8}" destId="{C067C71A-AF9B-45FB-9D76-5DB36E5D30F6}" srcOrd="3" destOrd="0" presId="urn:microsoft.com/office/officeart/2008/layout/LinedList"/>
    <dgm:cxn modelId="{A57AA0AD-5363-4606-979A-EE359EF4E0A7}" type="presParOf" srcId="{D6E6CCA8-3FA1-4422-AEED-62E231EC873C}" destId="{663A6E16-14CE-42C5-8B4B-8CE14908BA28}" srcOrd="4" destOrd="0" presId="urn:microsoft.com/office/officeart/2008/layout/LinedList"/>
    <dgm:cxn modelId="{7502A7ED-41D5-4B80-BBDD-B55108084CF0}" type="presParOf" srcId="{D6E6CCA8-3FA1-4422-AEED-62E231EC873C}" destId="{A574A96C-6405-44B8-B80D-D799AE9AC594}" srcOrd="5" destOrd="0" presId="urn:microsoft.com/office/officeart/2008/layout/LinedList"/>
    <dgm:cxn modelId="{F71F1EBE-9749-451A-9EB5-5BD90A20477C}" type="presParOf" srcId="{A574A96C-6405-44B8-B80D-D799AE9AC594}" destId="{6CD940CC-C19B-4062-AE73-7EF48AF67524}" srcOrd="0" destOrd="0" presId="urn:microsoft.com/office/officeart/2008/layout/LinedList"/>
    <dgm:cxn modelId="{CFC6B7CC-CCD6-4E05-9365-6E131025EB90}" type="presParOf" srcId="{A574A96C-6405-44B8-B80D-D799AE9AC594}" destId="{81628BCC-7AA0-4466-BDEB-F0E0075032C8}" srcOrd="1" destOrd="0" presId="urn:microsoft.com/office/officeart/2008/layout/LinedList"/>
    <dgm:cxn modelId="{DF3C91B0-5E5F-45AE-BA65-627CC957BE8A}" type="presParOf" srcId="{81628BCC-7AA0-4466-BDEB-F0E0075032C8}" destId="{A379ADA9-E981-47C0-A612-E6AC271371D3}" srcOrd="0" destOrd="0" presId="urn:microsoft.com/office/officeart/2008/layout/LinedList"/>
    <dgm:cxn modelId="{89AE7CED-1BB4-454D-B847-9E52DD7F12B1}" type="presParOf" srcId="{81628BCC-7AA0-4466-BDEB-F0E0075032C8}" destId="{077C955B-8AEC-4E4A-A8B7-7D5E416DB637}" srcOrd="1" destOrd="0" presId="urn:microsoft.com/office/officeart/2008/layout/LinedList"/>
    <dgm:cxn modelId="{FCAD9AC3-E1B9-475D-B075-70222887595A}" type="presParOf" srcId="{077C955B-8AEC-4E4A-A8B7-7D5E416DB637}" destId="{93F60E3B-5F5D-42FA-9E46-F688E94E52DA}" srcOrd="0" destOrd="0" presId="urn:microsoft.com/office/officeart/2008/layout/LinedList"/>
    <dgm:cxn modelId="{281ACA86-45AF-4FDC-8269-E99F36291C2E}" type="presParOf" srcId="{077C955B-8AEC-4E4A-A8B7-7D5E416DB637}" destId="{34B7A0CC-7AB9-4E14-A5C2-FE3CE6F24851}" srcOrd="1" destOrd="0" presId="urn:microsoft.com/office/officeart/2008/layout/LinedList"/>
    <dgm:cxn modelId="{55BCEF0A-546C-435B-9003-13A3D4CD8501}" type="presParOf" srcId="{077C955B-8AEC-4E4A-A8B7-7D5E416DB637}" destId="{8C447E39-C910-479E-A40E-E45444883B3F}" srcOrd="2" destOrd="0" presId="urn:microsoft.com/office/officeart/2008/layout/LinedList"/>
    <dgm:cxn modelId="{6014EDF2-56FD-42C1-BC5C-130586A66B92}" type="presParOf" srcId="{81628BCC-7AA0-4466-BDEB-F0E0075032C8}" destId="{5EB589D0-3E3D-4D3E-A578-33D2DF5AA985}" srcOrd="2" destOrd="0" presId="urn:microsoft.com/office/officeart/2008/layout/LinedList"/>
    <dgm:cxn modelId="{9C0DA994-723A-4454-ABE3-DD25FE4B61E4}" type="presParOf" srcId="{81628BCC-7AA0-4466-BDEB-F0E0075032C8}" destId="{A771C577-EBA2-47DE-A54F-5FA1EA8AAEB5}" srcOrd="3" destOrd="0" presId="urn:microsoft.com/office/officeart/2008/layout/LinedList"/>
    <dgm:cxn modelId="{9604466C-19F6-4D48-A9A3-E2EEBA56127C}" type="presParOf" srcId="{D6E6CCA8-3FA1-4422-AEED-62E231EC873C}" destId="{7100EA71-9F7D-4F9D-A609-D45FCF471E0F}" srcOrd="6" destOrd="0" presId="urn:microsoft.com/office/officeart/2008/layout/LinedList"/>
    <dgm:cxn modelId="{7A9F56C6-9E38-4174-9FE4-B529B3E0566F}" type="presParOf" srcId="{D6E6CCA8-3FA1-4422-AEED-62E231EC873C}" destId="{265DFFBC-60CF-468F-8B0C-82E8AD49AA32}" srcOrd="7" destOrd="0" presId="urn:microsoft.com/office/officeart/2008/layout/LinedList"/>
    <dgm:cxn modelId="{EDD58B59-1DC6-41D0-8588-61EC426CDA26}" type="presParOf" srcId="{265DFFBC-60CF-468F-8B0C-82E8AD49AA32}" destId="{74735C76-76C1-4184-B1C5-C408BF71B000}" srcOrd="0" destOrd="0" presId="urn:microsoft.com/office/officeart/2008/layout/LinedList"/>
    <dgm:cxn modelId="{CB053C8E-F4AA-4B8F-9108-B0967C4103F0}" type="presParOf" srcId="{265DFFBC-60CF-468F-8B0C-82E8AD49AA32}" destId="{EC4B1A83-73DC-410C-B9F6-4BF4F0F6B775}" srcOrd="1" destOrd="0" presId="urn:microsoft.com/office/officeart/2008/layout/LinedList"/>
    <dgm:cxn modelId="{B9DB1C88-AF20-4669-9FE2-C92DB5875E0A}" type="presParOf" srcId="{EC4B1A83-73DC-410C-B9F6-4BF4F0F6B775}" destId="{235DA6AD-1268-4A2B-986C-B45CC8AA3437}" srcOrd="0" destOrd="0" presId="urn:microsoft.com/office/officeart/2008/layout/LinedList"/>
    <dgm:cxn modelId="{20830D0F-B4DC-4CD0-8044-29D0BC0CB402}" type="presParOf" srcId="{EC4B1A83-73DC-410C-B9F6-4BF4F0F6B775}" destId="{F367332C-3D89-429D-8105-F5D2FB727185}" srcOrd="1" destOrd="0" presId="urn:microsoft.com/office/officeart/2008/layout/LinedList"/>
    <dgm:cxn modelId="{175A0C00-1B2E-4AF7-AFC9-013D702FB966}" type="presParOf" srcId="{F367332C-3D89-429D-8105-F5D2FB727185}" destId="{99942C10-7BD7-41B1-8FBD-2352E8F99522}" srcOrd="0" destOrd="0" presId="urn:microsoft.com/office/officeart/2008/layout/LinedList"/>
    <dgm:cxn modelId="{833DA2DA-4CD0-488C-8364-D5FE955E0E60}" type="presParOf" srcId="{F367332C-3D89-429D-8105-F5D2FB727185}" destId="{96FAAC55-E7DE-451F-9690-0C3E6D45C6CE}" srcOrd="1" destOrd="0" presId="urn:microsoft.com/office/officeart/2008/layout/LinedList"/>
    <dgm:cxn modelId="{271E90D9-47EB-4579-BAC8-C437FD78CA1F}" type="presParOf" srcId="{F367332C-3D89-429D-8105-F5D2FB727185}" destId="{17D80DCD-D729-406B-B823-DBCC10BF4EC4}" srcOrd="2" destOrd="0" presId="urn:microsoft.com/office/officeart/2008/layout/LinedList"/>
    <dgm:cxn modelId="{01083735-9825-44FF-9BDC-1897D63A0E6C}" type="presParOf" srcId="{EC4B1A83-73DC-410C-B9F6-4BF4F0F6B775}" destId="{4786E8CB-45A2-4434-9AF2-FC30E91580A8}" srcOrd="2" destOrd="0" presId="urn:microsoft.com/office/officeart/2008/layout/LinedList"/>
    <dgm:cxn modelId="{285D5B42-4C67-4E15-BB39-CE0F36229EC7}" type="presParOf" srcId="{EC4B1A83-73DC-410C-B9F6-4BF4F0F6B775}" destId="{B51868AB-FE5D-4B82-8B4B-AF0C426BDF6F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79672E-22C1-434D-AD1D-3FAC8A924B8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FB01AE-BE92-41F0-8FCE-0697E848500C}">
      <dgm:prSet phldrT="[Текст]" custT="1"/>
      <dgm:spPr>
        <a:solidFill>
          <a:srgbClr val="B482DA">
            <a:alpha val="61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1.Составление </a:t>
          </a:r>
          <a:r>
            <a:rPr lang="ru-RU" sz="1200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проекта бюджета на очередной год и плановый период </a:t>
          </a:r>
        </a:p>
      </dgm:t>
    </dgm:pt>
    <dgm:pt modelId="{A3303F44-7DC7-45EA-BE73-98CF2EF47CBE}" type="parTrans" cxnId="{395BF4CC-53B3-4350-86BB-EE95C9D747C8}">
      <dgm:prSet/>
      <dgm:spPr/>
      <dgm:t>
        <a:bodyPr/>
        <a:lstStyle/>
        <a:p>
          <a:endParaRPr lang="ru-RU"/>
        </a:p>
      </dgm:t>
    </dgm:pt>
    <dgm:pt modelId="{2E2EE99C-6967-486E-A642-04C463DF8D09}" type="sibTrans" cxnId="{395BF4CC-53B3-4350-86BB-EE95C9D747C8}">
      <dgm:prSet/>
      <dgm:spPr/>
      <dgm:t>
        <a:bodyPr/>
        <a:lstStyle/>
        <a:p>
          <a:endParaRPr lang="ru-RU" dirty="0"/>
        </a:p>
      </dgm:t>
    </dgm:pt>
    <dgm:pt modelId="{62C8B282-19DA-49D9-90E5-6C619490DD6A}">
      <dgm:prSet phldrT="[Текст]" custT="1"/>
      <dgm:spPr>
        <a:solidFill>
          <a:srgbClr val="FF7C8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2.Рассмотрение </a:t>
          </a:r>
          <a:r>
            <a:rPr lang="ru-RU" sz="1200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и утверждение проекта бюджета</a:t>
          </a:r>
          <a:endParaRPr lang="ru-RU" sz="1200" b="1" dirty="0">
            <a:solidFill>
              <a:schemeClr val="bg2">
                <a:lumMod val="10000"/>
              </a:schemeClr>
            </a:solidFill>
            <a:latin typeface="Bookman Old Style" panose="02050604050505020204" pitchFamily="18" charset="0"/>
          </a:endParaRPr>
        </a:p>
      </dgm:t>
    </dgm:pt>
    <dgm:pt modelId="{1F3F69EF-F165-4ED2-BBB6-91F8A5C37FA5}" type="parTrans" cxnId="{FC220303-A2DA-449B-8F7A-EB8C6124284F}">
      <dgm:prSet/>
      <dgm:spPr/>
      <dgm:t>
        <a:bodyPr/>
        <a:lstStyle/>
        <a:p>
          <a:endParaRPr lang="ru-RU"/>
        </a:p>
      </dgm:t>
    </dgm:pt>
    <dgm:pt modelId="{8F139727-F7A5-4477-A182-36D30093C7B8}" type="sibTrans" cxnId="{FC220303-A2DA-449B-8F7A-EB8C6124284F}">
      <dgm:prSet/>
      <dgm:spPr/>
      <dgm:t>
        <a:bodyPr/>
        <a:lstStyle/>
        <a:p>
          <a:endParaRPr lang="ru-RU" dirty="0"/>
        </a:p>
      </dgm:t>
    </dgm:pt>
    <dgm:pt modelId="{4809F332-F172-4CC5-915A-39B5579106BC}">
      <dgm:prSet custT="1"/>
      <dgm:spPr>
        <a:solidFill>
          <a:srgbClr val="FFC000">
            <a:alpha val="67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3.Исполнение </a:t>
          </a:r>
          <a:r>
            <a:rPr lang="ru-RU" sz="1200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бюджета </a:t>
          </a:r>
          <a:endParaRPr lang="ru-RU" sz="1200" b="1" dirty="0">
            <a:solidFill>
              <a:schemeClr val="bg2">
                <a:lumMod val="10000"/>
              </a:schemeClr>
            </a:solidFill>
            <a:latin typeface="Bookman Old Style" panose="02050604050505020204" pitchFamily="18" charset="0"/>
          </a:endParaRPr>
        </a:p>
      </dgm:t>
    </dgm:pt>
    <dgm:pt modelId="{2392B18C-27EF-4EC6-8D12-72C967924449}" type="parTrans" cxnId="{B85CECF9-0475-4153-B8C1-0AF72E2ABB8D}">
      <dgm:prSet/>
      <dgm:spPr/>
      <dgm:t>
        <a:bodyPr/>
        <a:lstStyle/>
        <a:p>
          <a:endParaRPr lang="ru-RU"/>
        </a:p>
      </dgm:t>
    </dgm:pt>
    <dgm:pt modelId="{94579970-0E34-48EC-B438-CF79A288EA4A}" type="sibTrans" cxnId="{B85CECF9-0475-4153-B8C1-0AF72E2ABB8D}">
      <dgm:prSet/>
      <dgm:spPr/>
      <dgm:t>
        <a:bodyPr/>
        <a:lstStyle/>
        <a:p>
          <a:endParaRPr lang="ru-RU" dirty="0"/>
        </a:p>
      </dgm:t>
    </dgm:pt>
    <dgm:pt modelId="{DA0F37F5-92D9-47A5-94C8-7105E75952EF}">
      <dgm:prSet custT="1"/>
      <dgm:spPr>
        <a:solidFill>
          <a:srgbClr val="92D050">
            <a:alpha val="76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4.Составление </a:t>
          </a:r>
          <a:r>
            <a:rPr lang="ru-RU" sz="1200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отчетности об исполнении бюджета</a:t>
          </a:r>
          <a:endParaRPr lang="ru-RU" sz="1200" b="1" dirty="0">
            <a:solidFill>
              <a:schemeClr val="bg2">
                <a:lumMod val="10000"/>
              </a:schemeClr>
            </a:solidFill>
            <a:latin typeface="Bookman Old Style" panose="02050604050505020204" pitchFamily="18" charset="0"/>
          </a:endParaRPr>
        </a:p>
      </dgm:t>
    </dgm:pt>
    <dgm:pt modelId="{23C55B67-53E9-4386-AA34-99B47257E9C7}" type="parTrans" cxnId="{D15853DE-B541-40F8-B33E-9815A65D7D92}">
      <dgm:prSet/>
      <dgm:spPr/>
      <dgm:t>
        <a:bodyPr/>
        <a:lstStyle/>
        <a:p>
          <a:endParaRPr lang="ru-RU"/>
        </a:p>
      </dgm:t>
    </dgm:pt>
    <dgm:pt modelId="{1CE9EF15-8B63-481A-A710-3BAC76B98439}" type="sibTrans" cxnId="{D15853DE-B541-40F8-B33E-9815A65D7D92}">
      <dgm:prSet/>
      <dgm:spPr/>
      <dgm:t>
        <a:bodyPr/>
        <a:lstStyle/>
        <a:p>
          <a:endParaRPr lang="ru-RU" dirty="0"/>
        </a:p>
      </dgm:t>
    </dgm:pt>
    <dgm:pt modelId="{8DB0FD79-2823-44FD-9806-9CBEF660BAF7}">
      <dgm:prSet phldrT="[Текст]" custT="1"/>
      <dgm:spPr>
        <a:solidFill>
          <a:schemeClr val="accent1">
            <a:lumMod val="60000"/>
            <a:lumOff val="40000"/>
            <a:alpha val="62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5.Контроль </a:t>
          </a:r>
          <a:r>
            <a:rPr lang="ru-RU" sz="1200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за исполнением бюджета</a:t>
          </a:r>
          <a:endParaRPr lang="ru-RU" sz="1200" b="1" dirty="0">
            <a:solidFill>
              <a:schemeClr val="bg2">
                <a:lumMod val="10000"/>
              </a:schemeClr>
            </a:solidFill>
            <a:latin typeface="Bookman Old Style" panose="02050604050505020204" pitchFamily="18" charset="0"/>
          </a:endParaRPr>
        </a:p>
      </dgm:t>
    </dgm:pt>
    <dgm:pt modelId="{5FAB5373-2DE1-4046-A3F0-5A4A066703EB}" type="parTrans" cxnId="{CE981839-1DAD-4627-A2CE-17622476CEE2}">
      <dgm:prSet/>
      <dgm:spPr/>
      <dgm:t>
        <a:bodyPr/>
        <a:lstStyle/>
        <a:p>
          <a:endParaRPr lang="ru-RU"/>
        </a:p>
      </dgm:t>
    </dgm:pt>
    <dgm:pt modelId="{0D11D830-A045-4897-9455-689E12D55CB0}" type="sibTrans" cxnId="{CE981839-1DAD-4627-A2CE-17622476CEE2}">
      <dgm:prSet/>
      <dgm:spPr/>
      <dgm:t>
        <a:bodyPr/>
        <a:lstStyle/>
        <a:p>
          <a:endParaRPr lang="ru-RU" dirty="0"/>
        </a:p>
      </dgm:t>
    </dgm:pt>
    <dgm:pt modelId="{82E46D8C-43E1-4D01-B16C-2D98E1B61FD7}" type="pres">
      <dgm:prSet presAssocID="{B779672E-22C1-434D-AD1D-3FAC8A924B8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175031-6E10-410F-ACD9-75ECE399BF17}" type="pres">
      <dgm:prSet presAssocID="{69FB01AE-BE92-41F0-8FCE-0697E848500C}" presName="node" presStyleLbl="node1" presStyleIdx="0" presStyleCnt="5" custScaleX="140134" custScaleY="101887" custRadScaleRad="102366" custRadScaleInc="1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334A5-77B0-4238-86F7-7604E0824E80}" type="pres">
      <dgm:prSet presAssocID="{2E2EE99C-6967-486E-A642-04C463DF8D09}" presName="sibTrans" presStyleLbl="sibTrans2D1" presStyleIdx="0" presStyleCnt="5" custScaleX="202738" custLinFactNeighborX="83973" custLinFactNeighborY="206"/>
      <dgm:spPr/>
      <dgm:t>
        <a:bodyPr/>
        <a:lstStyle/>
        <a:p>
          <a:endParaRPr lang="ru-RU"/>
        </a:p>
      </dgm:t>
    </dgm:pt>
    <dgm:pt modelId="{279BF5A1-A921-4E94-9469-9C8A009C4EA9}" type="pres">
      <dgm:prSet presAssocID="{2E2EE99C-6967-486E-A642-04C463DF8D09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9BE8E61E-80FD-4C4C-9E9F-C3D3FDADE82C}" type="pres">
      <dgm:prSet presAssocID="{62C8B282-19DA-49D9-90E5-6C619490DD6A}" presName="node" presStyleLbl="node1" presStyleIdx="1" presStyleCnt="5" custScaleX="148629" custScaleY="100169" custRadScaleRad="114970" custRadScaleInc="-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2306B5-5B79-4B26-B2AE-2ED0034BD822}" type="pres">
      <dgm:prSet presAssocID="{8F139727-F7A5-4477-A182-36D30093C7B8}" presName="sibTrans" presStyleLbl="sibTrans2D1" presStyleIdx="1" presStyleCnt="5"/>
      <dgm:spPr/>
      <dgm:t>
        <a:bodyPr/>
        <a:lstStyle/>
        <a:p>
          <a:endParaRPr lang="ru-RU"/>
        </a:p>
      </dgm:t>
    </dgm:pt>
    <dgm:pt modelId="{C71E9DDD-8545-4131-9A55-6E0A1CEB7EE1}" type="pres">
      <dgm:prSet presAssocID="{8F139727-F7A5-4477-A182-36D30093C7B8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FE40C05B-FD5F-4A8D-A1E8-01497F32DC93}" type="pres">
      <dgm:prSet presAssocID="{4809F332-F172-4CC5-915A-39B5579106BC}" presName="node" presStyleLbl="node1" presStyleIdx="2" presStyleCnt="5" custScaleX="129966" custScaleY="108563" custRadScaleRad="115877" custRadScaleInc="-30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B5A72B-05C8-4043-8620-667A2A08DFAA}" type="pres">
      <dgm:prSet presAssocID="{94579970-0E34-48EC-B438-CF79A288EA4A}" presName="sibTrans" presStyleLbl="sibTrans2D1" presStyleIdx="2" presStyleCnt="5"/>
      <dgm:spPr/>
      <dgm:t>
        <a:bodyPr/>
        <a:lstStyle/>
        <a:p>
          <a:endParaRPr lang="ru-RU"/>
        </a:p>
      </dgm:t>
    </dgm:pt>
    <dgm:pt modelId="{20C4918C-07DB-4A35-AC78-6FDC09C368FB}" type="pres">
      <dgm:prSet presAssocID="{94579970-0E34-48EC-B438-CF79A288EA4A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0DCD0F29-99EE-49E5-A149-AC0D6FF4C7BD}" type="pres">
      <dgm:prSet presAssocID="{DA0F37F5-92D9-47A5-94C8-7105E75952EF}" presName="node" presStyleLbl="node1" presStyleIdx="3" presStyleCnt="5" custScaleX="129291" custScaleY="99566" custRadScaleRad="124622" custRadScaleInc="-5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D8BDA-5715-48C9-8490-67BFED7D6B56}" type="pres">
      <dgm:prSet presAssocID="{1CE9EF15-8B63-481A-A710-3BAC76B98439}" presName="sibTrans" presStyleLbl="sibTrans2D1" presStyleIdx="3" presStyleCnt="5"/>
      <dgm:spPr/>
      <dgm:t>
        <a:bodyPr/>
        <a:lstStyle/>
        <a:p>
          <a:endParaRPr lang="ru-RU"/>
        </a:p>
      </dgm:t>
    </dgm:pt>
    <dgm:pt modelId="{37719A3D-FBFC-4E05-81CE-DEA500EBCC9B}" type="pres">
      <dgm:prSet presAssocID="{1CE9EF15-8B63-481A-A710-3BAC76B98439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643852EB-7703-44F0-816F-D7AA0B2C9F34}" type="pres">
      <dgm:prSet presAssocID="{8DB0FD79-2823-44FD-9806-9CBEF660BAF7}" presName="node" presStyleLbl="node1" presStyleIdx="4" presStyleCnt="5" custScaleX="138412" custScaleY="91520" custRadScaleRad="111079" custRadScaleInc="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E4138-A571-4206-A777-7BE30CD6C7A5}" type="pres">
      <dgm:prSet presAssocID="{0D11D830-A045-4897-9455-689E12D55CB0}" presName="sibTrans" presStyleLbl="sibTrans2D1" presStyleIdx="4" presStyleCnt="5"/>
      <dgm:spPr/>
      <dgm:t>
        <a:bodyPr/>
        <a:lstStyle/>
        <a:p>
          <a:endParaRPr lang="ru-RU"/>
        </a:p>
      </dgm:t>
    </dgm:pt>
    <dgm:pt modelId="{F5952606-F7A7-4D93-B6EF-6D9F7EA98264}" type="pres">
      <dgm:prSet presAssocID="{0D11D830-A045-4897-9455-689E12D55CB0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119057D0-35F4-4256-A733-C9FDB41652AE}" type="presOf" srcId="{1CE9EF15-8B63-481A-A710-3BAC76B98439}" destId="{880D8BDA-5715-48C9-8490-67BFED7D6B56}" srcOrd="0" destOrd="0" presId="urn:microsoft.com/office/officeart/2005/8/layout/cycle2"/>
    <dgm:cxn modelId="{CE981839-1DAD-4627-A2CE-17622476CEE2}" srcId="{B779672E-22C1-434D-AD1D-3FAC8A924B88}" destId="{8DB0FD79-2823-44FD-9806-9CBEF660BAF7}" srcOrd="4" destOrd="0" parTransId="{5FAB5373-2DE1-4046-A3F0-5A4A066703EB}" sibTransId="{0D11D830-A045-4897-9455-689E12D55CB0}"/>
    <dgm:cxn modelId="{1052BEB5-81D4-4B6D-B7F5-B5DC0E5D4241}" type="presOf" srcId="{4809F332-F172-4CC5-915A-39B5579106BC}" destId="{FE40C05B-FD5F-4A8D-A1E8-01497F32DC93}" srcOrd="0" destOrd="0" presId="urn:microsoft.com/office/officeart/2005/8/layout/cycle2"/>
    <dgm:cxn modelId="{6B5474EE-D7E1-49C7-9FA4-364B8244EF31}" type="presOf" srcId="{69FB01AE-BE92-41F0-8FCE-0697E848500C}" destId="{79175031-6E10-410F-ACD9-75ECE399BF17}" srcOrd="0" destOrd="0" presId="urn:microsoft.com/office/officeart/2005/8/layout/cycle2"/>
    <dgm:cxn modelId="{0E13FCF2-3BA5-4A29-B878-16C9DF6E832A}" type="presOf" srcId="{94579970-0E34-48EC-B438-CF79A288EA4A}" destId="{BFB5A72B-05C8-4043-8620-667A2A08DFAA}" srcOrd="0" destOrd="0" presId="urn:microsoft.com/office/officeart/2005/8/layout/cycle2"/>
    <dgm:cxn modelId="{8A8E49D6-01D5-4CA8-A24A-50B5583F41EC}" type="presOf" srcId="{8F139727-F7A5-4477-A182-36D30093C7B8}" destId="{A52306B5-5B79-4B26-B2AE-2ED0034BD822}" srcOrd="0" destOrd="0" presId="urn:microsoft.com/office/officeart/2005/8/layout/cycle2"/>
    <dgm:cxn modelId="{B85CECF9-0475-4153-B8C1-0AF72E2ABB8D}" srcId="{B779672E-22C1-434D-AD1D-3FAC8A924B88}" destId="{4809F332-F172-4CC5-915A-39B5579106BC}" srcOrd="2" destOrd="0" parTransId="{2392B18C-27EF-4EC6-8D12-72C967924449}" sibTransId="{94579970-0E34-48EC-B438-CF79A288EA4A}"/>
    <dgm:cxn modelId="{5A3DAB5E-755D-4DA9-B03C-AFF1C74541F0}" type="presOf" srcId="{2E2EE99C-6967-486E-A642-04C463DF8D09}" destId="{35D334A5-77B0-4238-86F7-7604E0824E80}" srcOrd="0" destOrd="0" presId="urn:microsoft.com/office/officeart/2005/8/layout/cycle2"/>
    <dgm:cxn modelId="{66C6E30E-B72E-432A-967E-D6AB23889722}" type="presOf" srcId="{0D11D830-A045-4897-9455-689E12D55CB0}" destId="{E4DE4138-A571-4206-A777-7BE30CD6C7A5}" srcOrd="0" destOrd="0" presId="urn:microsoft.com/office/officeart/2005/8/layout/cycle2"/>
    <dgm:cxn modelId="{FC220303-A2DA-449B-8F7A-EB8C6124284F}" srcId="{B779672E-22C1-434D-AD1D-3FAC8A924B88}" destId="{62C8B282-19DA-49D9-90E5-6C619490DD6A}" srcOrd="1" destOrd="0" parTransId="{1F3F69EF-F165-4ED2-BBB6-91F8A5C37FA5}" sibTransId="{8F139727-F7A5-4477-A182-36D30093C7B8}"/>
    <dgm:cxn modelId="{F1868CDD-D081-450B-8E30-D14A7FA99960}" type="presOf" srcId="{94579970-0E34-48EC-B438-CF79A288EA4A}" destId="{20C4918C-07DB-4A35-AC78-6FDC09C368FB}" srcOrd="1" destOrd="0" presId="urn:microsoft.com/office/officeart/2005/8/layout/cycle2"/>
    <dgm:cxn modelId="{395BF4CC-53B3-4350-86BB-EE95C9D747C8}" srcId="{B779672E-22C1-434D-AD1D-3FAC8A924B88}" destId="{69FB01AE-BE92-41F0-8FCE-0697E848500C}" srcOrd="0" destOrd="0" parTransId="{A3303F44-7DC7-45EA-BE73-98CF2EF47CBE}" sibTransId="{2E2EE99C-6967-486E-A642-04C463DF8D09}"/>
    <dgm:cxn modelId="{8B27DA9F-6FDF-4906-ACEF-ED01D614C04E}" type="presOf" srcId="{B779672E-22C1-434D-AD1D-3FAC8A924B88}" destId="{82E46D8C-43E1-4D01-B16C-2D98E1B61FD7}" srcOrd="0" destOrd="0" presId="urn:microsoft.com/office/officeart/2005/8/layout/cycle2"/>
    <dgm:cxn modelId="{8AD91FE3-EADE-4907-8952-B67E54A3A849}" type="presOf" srcId="{1CE9EF15-8B63-481A-A710-3BAC76B98439}" destId="{37719A3D-FBFC-4E05-81CE-DEA500EBCC9B}" srcOrd="1" destOrd="0" presId="urn:microsoft.com/office/officeart/2005/8/layout/cycle2"/>
    <dgm:cxn modelId="{08976168-10B3-4E99-9F86-F5CCDFBDFD27}" type="presOf" srcId="{62C8B282-19DA-49D9-90E5-6C619490DD6A}" destId="{9BE8E61E-80FD-4C4C-9E9F-C3D3FDADE82C}" srcOrd="0" destOrd="0" presId="urn:microsoft.com/office/officeart/2005/8/layout/cycle2"/>
    <dgm:cxn modelId="{D16EA54E-6D1C-416F-93A6-B1441C43A1BC}" type="presOf" srcId="{8DB0FD79-2823-44FD-9806-9CBEF660BAF7}" destId="{643852EB-7703-44F0-816F-D7AA0B2C9F34}" srcOrd="0" destOrd="0" presId="urn:microsoft.com/office/officeart/2005/8/layout/cycle2"/>
    <dgm:cxn modelId="{64701BAB-B395-47C7-A62C-853588600722}" type="presOf" srcId="{DA0F37F5-92D9-47A5-94C8-7105E75952EF}" destId="{0DCD0F29-99EE-49E5-A149-AC0D6FF4C7BD}" srcOrd="0" destOrd="0" presId="urn:microsoft.com/office/officeart/2005/8/layout/cycle2"/>
    <dgm:cxn modelId="{86710C16-F21D-4838-8D37-07D902CA4481}" type="presOf" srcId="{2E2EE99C-6967-486E-A642-04C463DF8D09}" destId="{279BF5A1-A921-4E94-9469-9C8A009C4EA9}" srcOrd="1" destOrd="0" presId="urn:microsoft.com/office/officeart/2005/8/layout/cycle2"/>
    <dgm:cxn modelId="{D15853DE-B541-40F8-B33E-9815A65D7D92}" srcId="{B779672E-22C1-434D-AD1D-3FAC8A924B88}" destId="{DA0F37F5-92D9-47A5-94C8-7105E75952EF}" srcOrd="3" destOrd="0" parTransId="{23C55B67-53E9-4386-AA34-99B47257E9C7}" sibTransId="{1CE9EF15-8B63-481A-A710-3BAC76B98439}"/>
    <dgm:cxn modelId="{FBC33477-541C-4D71-80AF-5B5B7C1A6DC4}" type="presOf" srcId="{0D11D830-A045-4897-9455-689E12D55CB0}" destId="{F5952606-F7A7-4D93-B6EF-6D9F7EA98264}" srcOrd="1" destOrd="0" presId="urn:microsoft.com/office/officeart/2005/8/layout/cycle2"/>
    <dgm:cxn modelId="{57D93F7B-4029-445C-B2C3-04AED8320D8C}" type="presOf" srcId="{8F139727-F7A5-4477-A182-36D30093C7B8}" destId="{C71E9DDD-8545-4131-9A55-6E0A1CEB7EE1}" srcOrd="1" destOrd="0" presId="urn:microsoft.com/office/officeart/2005/8/layout/cycle2"/>
    <dgm:cxn modelId="{FE556BF9-0628-465B-9AF2-5E0F2BD7E6C3}" type="presParOf" srcId="{82E46D8C-43E1-4D01-B16C-2D98E1B61FD7}" destId="{79175031-6E10-410F-ACD9-75ECE399BF17}" srcOrd="0" destOrd="0" presId="urn:microsoft.com/office/officeart/2005/8/layout/cycle2"/>
    <dgm:cxn modelId="{232521BF-7D2B-4E3E-9A98-6B68A7259A1D}" type="presParOf" srcId="{82E46D8C-43E1-4D01-B16C-2D98E1B61FD7}" destId="{35D334A5-77B0-4238-86F7-7604E0824E80}" srcOrd="1" destOrd="0" presId="urn:microsoft.com/office/officeart/2005/8/layout/cycle2"/>
    <dgm:cxn modelId="{CB6345A3-234A-43F1-8921-B5E240782E30}" type="presParOf" srcId="{35D334A5-77B0-4238-86F7-7604E0824E80}" destId="{279BF5A1-A921-4E94-9469-9C8A009C4EA9}" srcOrd="0" destOrd="0" presId="urn:microsoft.com/office/officeart/2005/8/layout/cycle2"/>
    <dgm:cxn modelId="{82C2E5FE-C3E9-4633-93B1-69F047059892}" type="presParOf" srcId="{82E46D8C-43E1-4D01-B16C-2D98E1B61FD7}" destId="{9BE8E61E-80FD-4C4C-9E9F-C3D3FDADE82C}" srcOrd="2" destOrd="0" presId="urn:microsoft.com/office/officeart/2005/8/layout/cycle2"/>
    <dgm:cxn modelId="{BCA1EBB6-7230-44A7-8792-421DD57B5045}" type="presParOf" srcId="{82E46D8C-43E1-4D01-B16C-2D98E1B61FD7}" destId="{A52306B5-5B79-4B26-B2AE-2ED0034BD822}" srcOrd="3" destOrd="0" presId="urn:microsoft.com/office/officeart/2005/8/layout/cycle2"/>
    <dgm:cxn modelId="{A6853643-023C-4E5F-97CF-4E478A7D345A}" type="presParOf" srcId="{A52306B5-5B79-4B26-B2AE-2ED0034BD822}" destId="{C71E9DDD-8545-4131-9A55-6E0A1CEB7EE1}" srcOrd="0" destOrd="0" presId="urn:microsoft.com/office/officeart/2005/8/layout/cycle2"/>
    <dgm:cxn modelId="{D90C1B2C-FDF0-443F-90EB-8B3EF76C0E22}" type="presParOf" srcId="{82E46D8C-43E1-4D01-B16C-2D98E1B61FD7}" destId="{FE40C05B-FD5F-4A8D-A1E8-01497F32DC93}" srcOrd="4" destOrd="0" presId="urn:microsoft.com/office/officeart/2005/8/layout/cycle2"/>
    <dgm:cxn modelId="{DA6F9931-A054-489F-9C8B-53024F8EE100}" type="presParOf" srcId="{82E46D8C-43E1-4D01-B16C-2D98E1B61FD7}" destId="{BFB5A72B-05C8-4043-8620-667A2A08DFAA}" srcOrd="5" destOrd="0" presId="urn:microsoft.com/office/officeart/2005/8/layout/cycle2"/>
    <dgm:cxn modelId="{B0E273D7-0364-43F9-9D41-05EE1A3A0D4C}" type="presParOf" srcId="{BFB5A72B-05C8-4043-8620-667A2A08DFAA}" destId="{20C4918C-07DB-4A35-AC78-6FDC09C368FB}" srcOrd="0" destOrd="0" presId="urn:microsoft.com/office/officeart/2005/8/layout/cycle2"/>
    <dgm:cxn modelId="{46189795-BD44-4D31-8E44-C9C8A3E39BC0}" type="presParOf" srcId="{82E46D8C-43E1-4D01-B16C-2D98E1B61FD7}" destId="{0DCD0F29-99EE-49E5-A149-AC0D6FF4C7BD}" srcOrd="6" destOrd="0" presId="urn:microsoft.com/office/officeart/2005/8/layout/cycle2"/>
    <dgm:cxn modelId="{CA40908A-C6ED-4B02-B3B5-CDF1E561252A}" type="presParOf" srcId="{82E46D8C-43E1-4D01-B16C-2D98E1B61FD7}" destId="{880D8BDA-5715-48C9-8490-67BFED7D6B56}" srcOrd="7" destOrd="0" presId="urn:microsoft.com/office/officeart/2005/8/layout/cycle2"/>
    <dgm:cxn modelId="{BD1B4901-2959-4D16-9068-29220284DBCA}" type="presParOf" srcId="{880D8BDA-5715-48C9-8490-67BFED7D6B56}" destId="{37719A3D-FBFC-4E05-81CE-DEA500EBCC9B}" srcOrd="0" destOrd="0" presId="urn:microsoft.com/office/officeart/2005/8/layout/cycle2"/>
    <dgm:cxn modelId="{6502EB41-3DFA-460D-B449-B1A9E66F14AF}" type="presParOf" srcId="{82E46D8C-43E1-4D01-B16C-2D98E1B61FD7}" destId="{643852EB-7703-44F0-816F-D7AA0B2C9F34}" srcOrd="8" destOrd="0" presId="urn:microsoft.com/office/officeart/2005/8/layout/cycle2"/>
    <dgm:cxn modelId="{5099136A-2E69-4F7A-B4D0-6C0F465056BF}" type="presParOf" srcId="{82E46D8C-43E1-4D01-B16C-2D98E1B61FD7}" destId="{E4DE4138-A571-4206-A777-7BE30CD6C7A5}" srcOrd="9" destOrd="0" presId="urn:microsoft.com/office/officeart/2005/8/layout/cycle2"/>
    <dgm:cxn modelId="{BD379978-D8FA-49F2-B281-F2D00D014BBC}" type="presParOf" srcId="{E4DE4138-A571-4206-A777-7BE30CD6C7A5}" destId="{F5952606-F7A7-4D93-B6EF-6D9F7EA9826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9F6E03-E8F8-4992-8A4A-86DAC9DB079E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568FFA8-E166-47C8-855D-455434E35DF2}">
      <dgm:prSet phldrT="[Текст]" custT="1"/>
      <dgm:spPr>
        <a:xfrm>
          <a:off x="3287587" y="988829"/>
          <a:ext cx="2817932" cy="658286"/>
        </a:xfrm>
        <a:prstGeom prst="roundRect">
          <a:avLst/>
        </a:prstGeom>
        <a:solidFill>
          <a:srgbClr val="D1758E"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ru-RU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836,5 млн рублей</a:t>
          </a:r>
          <a:endParaRPr lang="ru-RU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45C7828-2225-475E-AB54-4E8333FC523A}" type="parTrans" cxnId="{F004F79D-0190-42CA-9C70-87F41B8E6FE8}">
      <dgm:prSet/>
      <dgm:spPr/>
      <dgm:t>
        <a:bodyPr/>
        <a:lstStyle/>
        <a:p>
          <a:endParaRPr lang="ru-RU"/>
        </a:p>
      </dgm:t>
    </dgm:pt>
    <dgm:pt modelId="{93C45F8C-D3E6-4A85-91A0-064DE0465BDC}" type="sibTrans" cxnId="{F004F79D-0190-42CA-9C70-87F41B8E6FE8}">
      <dgm:prSet/>
      <dgm:spPr/>
      <dgm:t>
        <a:bodyPr/>
        <a:lstStyle/>
        <a:p>
          <a:endParaRPr lang="ru-RU"/>
        </a:p>
      </dgm:t>
    </dgm:pt>
    <dgm:pt modelId="{0A0EC618-CC88-45D2-9F85-E5387C7B51AA}">
      <dgm:prSet phldrT="[Текст]" custT="1"/>
      <dgm:spPr>
        <a:xfrm rot="16200000">
          <a:off x="874379" y="-874379"/>
          <a:ext cx="2947793" cy="4696553"/>
        </a:xfrm>
        <a:prstGeom prst="round1Rect">
          <a:avLst/>
        </a:prstGeom>
        <a:solidFill>
          <a:srgbClr val="D1758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 anchorCtr="0"/>
        <a:lstStyle/>
        <a:p>
          <a:r>
            <a:rPr lang="ru-RU" sz="2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«Безопасные качественные дороги»</a:t>
          </a:r>
        </a:p>
      </dgm:t>
    </dgm:pt>
    <dgm:pt modelId="{6B513192-A88B-4BA1-A5D7-2A4BF6CA2B8A}" type="parTrans" cxnId="{91EEAAD1-3B48-4EEC-8F2D-D29D7733C839}">
      <dgm:prSet/>
      <dgm:spPr/>
      <dgm:t>
        <a:bodyPr/>
        <a:lstStyle/>
        <a:p>
          <a:endParaRPr lang="ru-RU"/>
        </a:p>
      </dgm:t>
    </dgm:pt>
    <dgm:pt modelId="{77FFB23C-FE2E-475E-B42F-E1937C59223B}" type="sibTrans" cxnId="{91EEAAD1-3B48-4EEC-8F2D-D29D7733C839}">
      <dgm:prSet/>
      <dgm:spPr/>
      <dgm:t>
        <a:bodyPr/>
        <a:lstStyle/>
        <a:p>
          <a:endParaRPr lang="ru-RU"/>
        </a:p>
      </dgm:t>
    </dgm:pt>
    <dgm:pt modelId="{572A708E-D030-4CE8-B924-A3174CD3DA74}">
      <dgm:prSet phldrT="[Текст]" custT="1"/>
      <dgm:spPr>
        <a:xfrm>
          <a:off x="4696553" y="0"/>
          <a:ext cx="4696553" cy="2947793"/>
        </a:xfrm>
        <a:prstGeom prst="round1Rect">
          <a:avLst/>
        </a:prstGeom>
        <a:solidFill>
          <a:srgbClr val="275F8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 anchorCtr="0"/>
        <a:lstStyle/>
        <a:p>
          <a:r>
            <a:rPr lang="ru-RU" sz="2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«Жилье и городская среда»</a:t>
          </a:r>
        </a:p>
      </dgm:t>
    </dgm:pt>
    <dgm:pt modelId="{2D035D0E-509A-4039-8C5C-C260812CEEA3}" type="parTrans" cxnId="{4E5E4B55-8055-4FDE-9A9C-5FE968E8F426}">
      <dgm:prSet/>
      <dgm:spPr/>
      <dgm:t>
        <a:bodyPr/>
        <a:lstStyle/>
        <a:p>
          <a:endParaRPr lang="ru-RU"/>
        </a:p>
      </dgm:t>
    </dgm:pt>
    <dgm:pt modelId="{CE673FAC-BBE0-41AD-89EB-5938638DCC10}" type="sibTrans" cxnId="{4E5E4B55-8055-4FDE-9A9C-5FE968E8F426}">
      <dgm:prSet/>
      <dgm:spPr/>
      <dgm:t>
        <a:bodyPr/>
        <a:lstStyle/>
        <a:p>
          <a:endParaRPr lang="ru-RU"/>
        </a:p>
      </dgm:t>
    </dgm:pt>
    <dgm:pt modelId="{5E10980B-8340-4D12-A89A-71B20CC8C338}">
      <dgm:prSet phldrT="[Текст]" custT="1"/>
      <dgm:spPr>
        <a:xfrm rot="10800000">
          <a:off x="0" y="2947793"/>
          <a:ext cx="4696553" cy="2947793"/>
        </a:xfrm>
        <a:prstGeom prst="round1Rect">
          <a:avLst/>
        </a:prstGeom>
        <a:solidFill>
          <a:srgbClr val="E5B1BF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US" sz="2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endParaRPr lang="en-US" sz="2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endParaRPr lang="en-US" sz="2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r>
            <a:rPr lang="ru-RU" sz="2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«Демография»</a:t>
          </a:r>
        </a:p>
      </dgm:t>
    </dgm:pt>
    <dgm:pt modelId="{3C081E1D-92B4-4DB2-AFCB-225BECE259CA}" type="parTrans" cxnId="{EA9E05F5-6EA8-437A-A9CE-697668E329CA}">
      <dgm:prSet/>
      <dgm:spPr/>
      <dgm:t>
        <a:bodyPr/>
        <a:lstStyle/>
        <a:p>
          <a:endParaRPr lang="ru-RU"/>
        </a:p>
      </dgm:t>
    </dgm:pt>
    <dgm:pt modelId="{48413814-0EBF-4995-9287-876C98B9F62B}" type="sibTrans" cxnId="{EA9E05F5-6EA8-437A-A9CE-697668E329CA}">
      <dgm:prSet/>
      <dgm:spPr/>
      <dgm:t>
        <a:bodyPr/>
        <a:lstStyle/>
        <a:p>
          <a:endParaRPr lang="ru-RU"/>
        </a:p>
      </dgm:t>
    </dgm:pt>
    <dgm:pt modelId="{C8168222-8345-4408-85BE-E87B7121968B}">
      <dgm:prSet phldrT="[Текст]" custT="1"/>
      <dgm:spPr>
        <a:xfrm rot="5400000">
          <a:off x="5570933" y="2073413"/>
          <a:ext cx="2947793" cy="4696553"/>
        </a:xfrm>
        <a:prstGeom prst="round1Rect">
          <a:avLst/>
        </a:prstGeom>
        <a:solidFill>
          <a:srgbClr val="3D8FC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4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 </a:t>
          </a:r>
          <a:endParaRPr lang="en-US" sz="2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endParaRPr lang="en-US" sz="2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endParaRPr lang="en-US" sz="2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r>
            <a:rPr lang="ru-RU" sz="2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«Образование»</a:t>
          </a:r>
        </a:p>
      </dgm:t>
    </dgm:pt>
    <dgm:pt modelId="{22F674CA-318B-4434-88F8-EF7CE95276D7}" type="parTrans" cxnId="{6949E505-24F1-46D1-ACDF-1B0A141B7D7B}">
      <dgm:prSet/>
      <dgm:spPr/>
      <dgm:t>
        <a:bodyPr/>
        <a:lstStyle/>
        <a:p>
          <a:endParaRPr lang="ru-RU"/>
        </a:p>
      </dgm:t>
    </dgm:pt>
    <dgm:pt modelId="{AF3B8404-EBCB-447F-9B73-04FD610C99AD}" type="sibTrans" cxnId="{6949E505-24F1-46D1-ACDF-1B0A141B7D7B}">
      <dgm:prSet/>
      <dgm:spPr/>
      <dgm:t>
        <a:bodyPr/>
        <a:lstStyle/>
        <a:p>
          <a:endParaRPr lang="ru-RU"/>
        </a:p>
      </dgm:t>
    </dgm:pt>
    <dgm:pt modelId="{0DE92F6D-43F4-486A-A9F3-894587587FD6}" type="pres">
      <dgm:prSet presAssocID="{889F6E03-E8F8-4992-8A4A-86DAC9DB079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CBE19-41F6-49ED-99E9-C0FFDE7BEB8B}" type="pres">
      <dgm:prSet presAssocID="{889F6E03-E8F8-4992-8A4A-86DAC9DB079E}" presName="matrix" presStyleCnt="0"/>
      <dgm:spPr/>
    </dgm:pt>
    <dgm:pt modelId="{E6A6F3E2-058C-493D-809A-438EC4D3F66E}" type="pres">
      <dgm:prSet presAssocID="{889F6E03-E8F8-4992-8A4A-86DAC9DB079E}" presName="tile1" presStyleLbl="node1" presStyleIdx="0" presStyleCnt="4" custLinFactNeighborX="-1235"/>
      <dgm:spPr/>
      <dgm:t>
        <a:bodyPr/>
        <a:lstStyle/>
        <a:p>
          <a:endParaRPr lang="ru-RU"/>
        </a:p>
      </dgm:t>
    </dgm:pt>
    <dgm:pt modelId="{94350B45-736E-46F8-AAC0-2FB2C016A9C9}" type="pres">
      <dgm:prSet presAssocID="{889F6E03-E8F8-4992-8A4A-86DAC9DB079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3FBA6-4401-47CC-A7A0-96EA09301E77}" type="pres">
      <dgm:prSet presAssocID="{889F6E03-E8F8-4992-8A4A-86DAC9DB079E}" presName="tile2" presStyleLbl="node1" presStyleIdx="1" presStyleCnt="4"/>
      <dgm:spPr/>
      <dgm:t>
        <a:bodyPr/>
        <a:lstStyle/>
        <a:p>
          <a:endParaRPr lang="ru-RU"/>
        </a:p>
      </dgm:t>
    </dgm:pt>
    <dgm:pt modelId="{6D9CA3B6-C6F6-4969-9A77-180A6B195DF0}" type="pres">
      <dgm:prSet presAssocID="{889F6E03-E8F8-4992-8A4A-86DAC9DB079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7AC6D-00FD-47C1-A969-36047FD2A28C}" type="pres">
      <dgm:prSet presAssocID="{889F6E03-E8F8-4992-8A4A-86DAC9DB079E}" presName="tile3" presStyleLbl="node1" presStyleIdx="2" presStyleCnt="4" custLinFactNeighborX="767" custLinFactNeighborY="0"/>
      <dgm:spPr/>
      <dgm:t>
        <a:bodyPr/>
        <a:lstStyle/>
        <a:p>
          <a:endParaRPr lang="ru-RU"/>
        </a:p>
      </dgm:t>
    </dgm:pt>
    <dgm:pt modelId="{29E22353-5E29-41CD-A48E-8B733BC78346}" type="pres">
      <dgm:prSet presAssocID="{889F6E03-E8F8-4992-8A4A-86DAC9DB079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9B413-4313-4DC1-B758-DEC1444813FC}" type="pres">
      <dgm:prSet presAssocID="{889F6E03-E8F8-4992-8A4A-86DAC9DB079E}" presName="tile4" presStyleLbl="node1" presStyleIdx="3" presStyleCnt="4"/>
      <dgm:spPr/>
      <dgm:t>
        <a:bodyPr/>
        <a:lstStyle/>
        <a:p>
          <a:endParaRPr lang="ru-RU"/>
        </a:p>
      </dgm:t>
    </dgm:pt>
    <dgm:pt modelId="{4471EDBB-2180-4882-AEF5-AFE983EF29AB}" type="pres">
      <dgm:prSet presAssocID="{889F6E03-E8F8-4992-8A4A-86DAC9DB079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1A8B2-C32E-4C9B-AEA0-3F0A41656DFB}" type="pres">
      <dgm:prSet presAssocID="{889F6E03-E8F8-4992-8A4A-86DAC9DB079E}" presName="centerTile" presStyleLbl="fgShp" presStyleIdx="0" presStyleCnt="1" custScaleY="44663" custLinFactY="-34684" custLinFactNeighborX="-8974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92B2614-ED60-4794-AB4E-779CEBF37158}" type="presOf" srcId="{0A0EC618-CC88-45D2-9F85-E5387C7B51AA}" destId="{E6A6F3E2-058C-493D-809A-438EC4D3F66E}" srcOrd="0" destOrd="0" presId="urn:microsoft.com/office/officeart/2005/8/layout/matrix1"/>
    <dgm:cxn modelId="{91EEAAD1-3B48-4EEC-8F2D-D29D7733C839}" srcId="{9568FFA8-E166-47C8-855D-455434E35DF2}" destId="{0A0EC618-CC88-45D2-9F85-E5387C7B51AA}" srcOrd="0" destOrd="0" parTransId="{6B513192-A88B-4BA1-A5D7-2A4BF6CA2B8A}" sibTransId="{77FFB23C-FE2E-475E-B42F-E1937C59223B}"/>
    <dgm:cxn modelId="{8D938F3B-AC21-4F6A-AAE0-639E0E1C3579}" type="presOf" srcId="{0A0EC618-CC88-45D2-9F85-E5387C7B51AA}" destId="{94350B45-736E-46F8-AAC0-2FB2C016A9C9}" srcOrd="1" destOrd="0" presId="urn:microsoft.com/office/officeart/2005/8/layout/matrix1"/>
    <dgm:cxn modelId="{4F957365-8AB0-45F3-9AFA-098D1A092C3A}" type="presOf" srcId="{C8168222-8345-4408-85BE-E87B7121968B}" destId="{4471EDBB-2180-4882-AEF5-AFE983EF29AB}" srcOrd="1" destOrd="0" presId="urn:microsoft.com/office/officeart/2005/8/layout/matrix1"/>
    <dgm:cxn modelId="{6CAF3417-92B5-43C1-B9BE-8E56E0091752}" type="presOf" srcId="{5E10980B-8340-4D12-A89A-71B20CC8C338}" destId="{0267AC6D-00FD-47C1-A969-36047FD2A28C}" srcOrd="0" destOrd="0" presId="urn:microsoft.com/office/officeart/2005/8/layout/matrix1"/>
    <dgm:cxn modelId="{3498554D-0286-4228-814C-C055F97F855E}" type="presOf" srcId="{889F6E03-E8F8-4992-8A4A-86DAC9DB079E}" destId="{0DE92F6D-43F4-486A-A9F3-894587587FD6}" srcOrd="0" destOrd="0" presId="urn:microsoft.com/office/officeart/2005/8/layout/matrix1"/>
    <dgm:cxn modelId="{29B3CD03-5045-427D-B003-5A3174795F8B}" type="presOf" srcId="{C8168222-8345-4408-85BE-E87B7121968B}" destId="{63D9B413-4313-4DC1-B758-DEC1444813FC}" srcOrd="0" destOrd="0" presId="urn:microsoft.com/office/officeart/2005/8/layout/matrix1"/>
    <dgm:cxn modelId="{794E2AA5-483B-4A0A-8BCA-7C86F00C04B0}" type="presOf" srcId="{5E10980B-8340-4D12-A89A-71B20CC8C338}" destId="{29E22353-5E29-41CD-A48E-8B733BC78346}" srcOrd="1" destOrd="0" presId="urn:microsoft.com/office/officeart/2005/8/layout/matrix1"/>
    <dgm:cxn modelId="{EA9E05F5-6EA8-437A-A9CE-697668E329CA}" srcId="{9568FFA8-E166-47C8-855D-455434E35DF2}" destId="{5E10980B-8340-4D12-A89A-71B20CC8C338}" srcOrd="2" destOrd="0" parTransId="{3C081E1D-92B4-4DB2-AFCB-225BECE259CA}" sibTransId="{48413814-0EBF-4995-9287-876C98B9F62B}"/>
    <dgm:cxn modelId="{6949E505-24F1-46D1-ACDF-1B0A141B7D7B}" srcId="{9568FFA8-E166-47C8-855D-455434E35DF2}" destId="{C8168222-8345-4408-85BE-E87B7121968B}" srcOrd="3" destOrd="0" parTransId="{22F674CA-318B-4434-88F8-EF7CE95276D7}" sibTransId="{AF3B8404-EBCB-447F-9B73-04FD610C99AD}"/>
    <dgm:cxn modelId="{4E5E4B55-8055-4FDE-9A9C-5FE968E8F426}" srcId="{9568FFA8-E166-47C8-855D-455434E35DF2}" destId="{572A708E-D030-4CE8-B924-A3174CD3DA74}" srcOrd="1" destOrd="0" parTransId="{2D035D0E-509A-4039-8C5C-C260812CEEA3}" sibTransId="{CE673FAC-BBE0-41AD-89EB-5938638DCC10}"/>
    <dgm:cxn modelId="{33CC33F6-B159-4ED5-A121-D173A2F7D284}" type="presOf" srcId="{572A708E-D030-4CE8-B924-A3174CD3DA74}" destId="{B153FBA6-4401-47CC-A7A0-96EA09301E77}" srcOrd="0" destOrd="0" presId="urn:microsoft.com/office/officeart/2005/8/layout/matrix1"/>
    <dgm:cxn modelId="{F004F79D-0190-42CA-9C70-87F41B8E6FE8}" srcId="{889F6E03-E8F8-4992-8A4A-86DAC9DB079E}" destId="{9568FFA8-E166-47C8-855D-455434E35DF2}" srcOrd="0" destOrd="0" parTransId="{B45C7828-2225-475E-AB54-4E8333FC523A}" sibTransId="{93C45F8C-D3E6-4A85-91A0-064DE0465BDC}"/>
    <dgm:cxn modelId="{356F497A-E61C-445E-997E-6C19C5F69837}" type="presOf" srcId="{572A708E-D030-4CE8-B924-A3174CD3DA74}" destId="{6D9CA3B6-C6F6-4969-9A77-180A6B195DF0}" srcOrd="1" destOrd="0" presId="urn:microsoft.com/office/officeart/2005/8/layout/matrix1"/>
    <dgm:cxn modelId="{B828B95A-EC99-44DB-B8A2-9362D8D51ECE}" type="presOf" srcId="{9568FFA8-E166-47C8-855D-455434E35DF2}" destId="{0E11A8B2-C32E-4C9B-AEA0-3F0A41656DFB}" srcOrd="0" destOrd="0" presId="urn:microsoft.com/office/officeart/2005/8/layout/matrix1"/>
    <dgm:cxn modelId="{875A00F8-AD0E-4041-B784-E0E6A93F4BA4}" type="presParOf" srcId="{0DE92F6D-43F4-486A-A9F3-894587587FD6}" destId="{304CBE19-41F6-49ED-99E9-C0FFDE7BEB8B}" srcOrd="0" destOrd="0" presId="urn:microsoft.com/office/officeart/2005/8/layout/matrix1"/>
    <dgm:cxn modelId="{4CC38A2D-372A-4C6A-A2B3-8447F9B47037}" type="presParOf" srcId="{304CBE19-41F6-49ED-99E9-C0FFDE7BEB8B}" destId="{E6A6F3E2-058C-493D-809A-438EC4D3F66E}" srcOrd="0" destOrd="0" presId="urn:microsoft.com/office/officeart/2005/8/layout/matrix1"/>
    <dgm:cxn modelId="{78D656C0-F9D5-42E4-B8B1-7F97ACE89934}" type="presParOf" srcId="{304CBE19-41F6-49ED-99E9-C0FFDE7BEB8B}" destId="{94350B45-736E-46F8-AAC0-2FB2C016A9C9}" srcOrd="1" destOrd="0" presId="urn:microsoft.com/office/officeart/2005/8/layout/matrix1"/>
    <dgm:cxn modelId="{5D558542-1366-4103-B42E-F4AA1DEF75C3}" type="presParOf" srcId="{304CBE19-41F6-49ED-99E9-C0FFDE7BEB8B}" destId="{B153FBA6-4401-47CC-A7A0-96EA09301E77}" srcOrd="2" destOrd="0" presId="urn:microsoft.com/office/officeart/2005/8/layout/matrix1"/>
    <dgm:cxn modelId="{DB27B507-045D-400C-9234-DDB37614C512}" type="presParOf" srcId="{304CBE19-41F6-49ED-99E9-C0FFDE7BEB8B}" destId="{6D9CA3B6-C6F6-4969-9A77-180A6B195DF0}" srcOrd="3" destOrd="0" presId="urn:microsoft.com/office/officeart/2005/8/layout/matrix1"/>
    <dgm:cxn modelId="{E06C7620-6DFE-4988-BC13-9EFA9A3F36CD}" type="presParOf" srcId="{304CBE19-41F6-49ED-99E9-C0FFDE7BEB8B}" destId="{0267AC6D-00FD-47C1-A969-36047FD2A28C}" srcOrd="4" destOrd="0" presId="urn:microsoft.com/office/officeart/2005/8/layout/matrix1"/>
    <dgm:cxn modelId="{DCD261CB-F666-4E2A-85A7-66BA0D5CE9CF}" type="presParOf" srcId="{304CBE19-41F6-49ED-99E9-C0FFDE7BEB8B}" destId="{29E22353-5E29-41CD-A48E-8B733BC78346}" srcOrd="5" destOrd="0" presId="urn:microsoft.com/office/officeart/2005/8/layout/matrix1"/>
    <dgm:cxn modelId="{E8E491CA-8A7D-426A-8AC8-2723CD8AC8C1}" type="presParOf" srcId="{304CBE19-41F6-49ED-99E9-C0FFDE7BEB8B}" destId="{63D9B413-4313-4DC1-B758-DEC1444813FC}" srcOrd="6" destOrd="0" presId="urn:microsoft.com/office/officeart/2005/8/layout/matrix1"/>
    <dgm:cxn modelId="{643FCC8D-0475-468C-94DB-7B008019F0EF}" type="presParOf" srcId="{304CBE19-41F6-49ED-99E9-C0FFDE7BEB8B}" destId="{4471EDBB-2180-4882-AEF5-AFE983EF29AB}" srcOrd="7" destOrd="0" presId="urn:microsoft.com/office/officeart/2005/8/layout/matrix1"/>
    <dgm:cxn modelId="{FD1C3D16-864D-482C-941F-6022C4FEAC08}" type="presParOf" srcId="{0DE92F6D-43F4-486A-A9F3-894587587FD6}" destId="{0E11A8B2-C32E-4C9B-AEA0-3F0A41656DF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098AA9-75DC-4D99-B453-D7140086BE9F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94ADA2A-6D41-484E-B08C-C8CD327D7AC9}">
      <dgm:prSet phldrT="[Текст]" custT="1"/>
      <dgm:spPr>
        <a:xfrm>
          <a:off x="1301983" y="129379"/>
          <a:ext cx="1525769" cy="689233"/>
        </a:xfrm>
        <a:prstGeom prst="rect">
          <a:avLst/>
        </a:prstGeom>
        <a:solidFill>
          <a:srgbClr val="1F4C6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600" b="1" u="sng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354 </a:t>
          </a:r>
          <a:endParaRPr lang="ru-RU" sz="1600" b="1" u="sng" dirty="0" smtClean="0">
            <a:solidFill>
              <a:sysClr val="window" lastClr="FFFFFF"/>
            </a:solidFill>
            <a:latin typeface="Panton" panose="00000500000000000000"/>
            <a:ea typeface="+mn-ea"/>
            <a:cs typeface="+mn-cs"/>
          </a:endParaRPr>
        </a:p>
        <a:p>
          <a:r>
            <a:rPr lang="ru-RU" sz="1600" b="1" dirty="0" smtClean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выступления </a:t>
          </a:r>
        </a:p>
        <a:p>
          <a:r>
            <a:rPr lang="ru-RU" sz="1600" b="1" dirty="0" smtClean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в </a:t>
          </a:r>
          <a:r>
            <a:rPr lang="ru-RU" sz="1600" b="1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СМИ</a:t>
          </a:r>
        </a:p>
      </dgm:t>
    </dgm:pt>
    <dgm:pt modelId="{8B5252BF-D7A5-442E-AB8F-428275C40514}" type="parTrans" cxnId="{EB82587E-5FF6-4BE1-8373-AF0D9CE6B5F8}">
      <dgm:prSet/>
      <dgm:spPr/>
      <dgm:t>
        <a:bodyPr/>
        <a:lstStyle/>
        <a:p>
          <a:endParaRPr lang="ru-RU" sz="1600"/>
        </a:p>
      </dgm:t>
    </dgm:pt>
    <dgm:pt modelId="{A89EBEC3-50AE-47A6-95DF-9175EC430909}" type="sibTrans" cxnId="{EB82587E-5FF6-4BE1-8373-AF0D9CE6B5F8}">
      <dgm:prSet/>
      <dgm:spPr/>
      <dgm:t>
        <a:bodyPr/>
        <a:lstStyle/>
        <a:p>
          <a:endParaRPr lang="ru-RU" sz="1600"/>
        </a:p>
      </dgm:t>
    </dgm:pt>
    <dgm:pt modelId="{BB6A349D-C024-4D3B-B2FE-ED119177520C}" type="asst">
      <dgm:prSet phldrT="[Текст]" custT="1"/>
      <dgm:spPr>
        <a:xfrm>
          <a:off x="1035717" y="1014198"/>
          <a:ext cx="931358" cy="465679"/>
        </a:xfrm>
        <a:prstGeom prst="rect">
          <a:avLst/>
        </a:prstGeom>
        <a:solidFill>
          <a:srgbClr val="D1758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600" b="1" u="sng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66 </a:t>
          </a:r>
          <a:r>
            <a:rPr lang="ru-RU" sz="16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– глава города</a:t>
          </a:r>
        </a:p>
      </dgm:t>
    </dgm:pt>
    <dgm:pt modelId="{B91FEBD6-38D5-45DA-BC61-3C9CF4633F88}" type="parTrans" cxnId="{E2DE384E-29B3-4A4D-B4BC-ABE9A7016FD6}">
      <dgm:prSet/>
      <dgm:spPr>
        <a:xfrm>
          <a:off x="1967075" y="818612"/>
          <a:ext cx="97792" cy="428424"/>
        </a:xfrm>
        <a:custGeom>
          <a:avLst/>
          <a:gdLst/>
          <a:ahLst/>
          <a:cxnLst/>
          <a:rect l="0" t="0" r="0" b="0"/>
          <a:pathLst>
            <a:path>
              <a:moveTo>
                <a:pt x="97792" y="0"/>
              </a:moveTo>
              <a:lnTo>
                <a:pt x="97792" y="428424"/>
              </a:lnTo>
              <a:lnTo>
                <a:pt x="0" y="428424"/>
              </a:lnTo>
            </a:path>
          </a:pathLst>
        </a:custGeom>
        <a:noFill/>
        <a:ln w="12700" cap="flat" cmpd="sng" algn="ctr">
          <a:solidFill>
            <a:srgbClr val="D1758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 sz="1600"/>
        </a:p>
      </dgm:t>
    </dgm:pt>
    <dgm:pt modelId="{98922EED-432A-49C6-AFA1-1433895040FB}" type="sibTrans" cxnId="{E2DE384E-29B3-4A4D-B4BC-ABE9A7016FD6}">
      <dgm:prSet/>
      <dgm:spPr/>
      <dgm:t>
        <a:bodyPr/>
        <a:lstStyle/>
        <a:p>
          <a:endParaRPr lang="ru-RU" sz="1600"/>
        </a:p>
      </dgm:t>
    </dgm:pt>
    <dgm:pt modelId="{3763E4E6-B2D2-4CF5-9FBD-8A9FDE434609}">
      <dgm:prSet phldrT="[Текст]" custT="1"/>
      <dgm:spPr>
        <a:xfrm>
          <a:off x="749" y="1675462"/>
          <a:ext cx="1734142" cy="895477"/>
        </a:xfrm>
        <a:prstGeom prst="rect">
          <a:avLst/>
        </a:prstGeom>
        <a:solidFill>
          <a:srgbClr val="D1758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600" b="1" u="sng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42</a:t>
          </a:r>
          <a:r>
            <a:rPr lang="ru-RU" sz="16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 - заместители главы администрации города</a:t>
          </a:r>
        </a:p>
      </dgm:t>
    </dgm:pt>
    <dgm:pt modelId="{3D56FCB7-D1D3-40EF-BDA4-BD9D16EBDA3D}" type="parTrans" cxnId="{59012F9F-773C-4FB0-8AE0-42EB6903A0E1}">
      <dgm:prSet/>
      <dgm:spPr>
        <a:xfrm>
          <a:off x="867821" y="818612"/>
          <a:ext cx="1197046" cy="856849"/>
        </a:xfrm>
        <a:custGeom>
          <a:avLst/>
          <a:gdLst/>
          <a:ahLst/>
          <a:cxnLst/>
          <a:rect l="0" t="0" r="0" b="0"/>
          <a:pathLst>
            <a:path>
              <a:moveTo>
                <a:pt x="1197046" y="0"/>
              </a:moveTo>
              <a:lnTo>
                <a:pt x="1197046" y="759057"/>
              </a:lnTo>
              <a:lnTo>
                <a:pt x="0" y="759057"/>
              </a:lnTo>
              <a:lnTo>
                <a:pt x="0" y="856849"/>
              </a:lnTo>
            </a:path>
          </a:pathLst>
        </a:custGeom>
        <a:noFill/>
        <a:ln w="12700" cap="flat" cmpd="sng" algn="ctr">
          <a:solidFill>
            <a:srgbClr val="D1758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 sz="1600"/>
        </a:p>
      </dgm:t>
    </dgm:pt>
    <dgm:pt modelId="{5D3B98F3-23DD-4FED-9869-789B2FDC592D}" type="sibTrans" cxnId="{59012F9F-773C-4FB0-8AE0-42EB6903A0E1}">
      <dgm:prSet/>
      <dgm:spPr/>
      <dgm:t>
        <a:bodyPr/>
        <a:lstStyle/>
        <a:p>
          <a:endParaRPr lang="ru-RU" sz="1600"/>
        </a:p>
      </dgm:t>
    </dgm:pt>
    <dgm:pt modelId="{4324F6A2-B66F-4957-969F-7ECC0C48A801}">
      <dgm:prSet phldrT="[Текст]" custT="1"/>
      <dgm:spPr>
        <a:xfrm>
          <a:off x="1930477" y="1675462"/>
          <a:ext cx="2198508" cy="1159154"/>
        </a:xfrm>
        <a:prstGeom prst="rect">
          <a:avLst/>
        </a:prstGeom>
        <a:solidFill>
          <a:srgbClr val="D1758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600" b="1" u="sng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246</a:t>
          </a:r>
          <a:r>
            <a:rPr lang="ru-RU" sz="16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 - руководители и специалисты отраслевых и территориальных органов администрации города</a:t>
          </a:r>
        </a:p>
      </dgm:t>
    </dgm:pt>
    <dgm:pt modelId="{2E3E9833-4EEB-4884-9842-35437919365D}" type="parTrans" cxnId="{FC3A914B-B80E-4B6F-B425-C5E62FADFEBD}">
      <dgm:prSet/>
      <dgm:spPr>
        <a:xfrm>
          <a:off x="2064868" y="818612"/>
          <a:ext cx="964863" cy="856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057"/>
              </a:lnTo>
              <a:lnTo>
                <a:pt x="964863" y="759057"/>
              </a:lnTo>
              <a:lnTo>
                <a:pt x="964863" y="856849"/>
              </a:lnTo>
            </a:path>
          </a:pathLst>
        </a:custGeom>
        <a:noFill/>
        <a:ln w="12700" cap="flat" cmpd="sng" algn="ctr">
          <a:solidFill>
            <a:srgbClr val="D1758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 sz="1600"/>
        </a:p>
      </dgm:t>
    </dgm:pt>
    <dgm:pt modelId="{16FDFEB1-B21A-478B-91F7-EC59D16A5162}" type="sibTrans" cxnId="{FC3A914B-B80E-4B6F-B425-C5E62FADFEBD}">
      <dgm:prSet/>
      <dgm:spPr/>
      <dgm:t>
        <a:bodyPr/>
        <a:lstStyle/>
        <a:p>
          <a:endParaRPr lang="ru-RU" sz="1600"/>
        </a:p>
      </dgm:t>
    </dgm:pt>
    <dgm:pt modelId="{95598FEE-0B29-4236-B13D-603742C5223C}" type="pres">
      <dgm:prSet presAssocID="{D7098AA9-75DC-4D99-B453-D7140086BE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496F70-F5DD-46C3-B744-EF091C141EEF}" type="pres">
      <dgm:prSet presAssocID="{294ADA2A-6D41-484E-B08C-C8CD327D7AC9}" presName="hierRoot1" presStyleCnt="0">
        <dgm:presLayoutVars>
          <dgm:hierBranch val="init"/>
        </dgm:presLayoutVars>
      </dgm:prSet>
      <dgm:spPr/>
    </dgm:pt>
    <dgm:pt modelId="{E6FA4532-20BF-4C0B-B7BC-6CE23ADE8DAE}" type="pres">
      <dgm:prSet presAssocID="{294ADA2A-6D41-484E-B08C-C8CD327D7AC9}" presName="rootComposite1" presStyleCnt="0"/>
      <dgm:spPr/>
    </dgm:pt>
    <dgm:pt modelId="{90776B9D-7DC1-4190-8B4F-69C96F94332E}" type="pres">
      <dgm:prSet presAssocID="{294ADA2A-6D41-484E-B08C-C8CD327D7AC9}" presName="rootText1" presStyleLbl="node0" presStyleIdx="0" presStyleCnt="1" custScaleX="204687" custScaleY="191474" custLinFactY="-98786" custLinFactNeighborX="-357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CDB1EA-C247-4A37-BA19-27ACE1516420}" type="pres">
      <dgm:prSet presAssocID="{294ADA2A-6D41-484E-B08C-C8CD327D7AC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532D2E8-59DC-4D6F-8B7A-5E64644F545D}" type="pres">
      <dgm:prSet presAssocID="{294ADA2A-6D41-484E-B08C-C8CD327D7AC9}" presName="hierChild2" presStyleCnt="0"/>
      <dgm:spPr/>
    </dgm:pt>
    <dgm:pt modelId="{10590910-602B-40D3-913D-F76A948523C2}" type="pres">
      <dgm:prSet presAssocID="{3D56FCB7-D1D3-40EF-BDA4-BD9D16EBDA3D}" presName="Name37" presStyleLbl="parChTrans1D2" presStyleIdx="0" presStyleCnt="3"/>
      <dgm:spPr/>
      <dgm:t>
        <a:bodyPr/>
        <a:lstStyle/>
        <a:p>
          <a:endParaRPr lang="ru-RU"/>
        </a:p>
      </dgm:t>
    </dgm:pt>
    <dgm:pt modelId="{C013AA37-4615-44C5-AC97-336C98019698}" type="pres">
      <dgm:prSet presAssocID="{3763E4E6-B2D2-4CF5-9FBD-8A9FDE434609}" presName="hierRoot2" presStyleCnt="0">
        <dgm:presLayoutVars>
          <dgm:hierBranch val="init"/>
        </dgm:presLayoutVars>
      </dgm:prSet>
      <dgm:spPr/>
    </dgm:pt>
    <dgm:pt modelId="{98E1DEBF-72F2-4078-A7BF-2D9F87654104}" type="pres">
      <dgm:prSet presAssocID="{3763E4E6-B2D2-4CF5-9FBD-8A9FDE434609}" presName="rootComposite" presStyleCnt="0"/>
      <dgm:spPr/>
    </dgm:pt>
    <dgm:pt modelId="{3191F6B4-CE5B-409A-9B63-F6385A155A86}" type="pres">
      <dgm:prSet presAssocID="{3763E4E6-B2D2-4CF5-9FBD-8A9FDE434609}" presName="rootText" presStyleLbl="node2" presStyleIdx="0" presStyleCnt="2" custScaleX="222458" custScaleY="261413" custLinFactY="-51034" custLinFactNeighborX="-13329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F2599B-6F17-4D6A-BD8C-95D5C0F000F3}" type="pres">
      <dgm:prSet presAssocID="{3763E4E6-B2D2-4CF5-9FBD-8A9FDE434609}" presName="rootConnector" presStyleLbl="node2" presStyleIdx="0" presStyleCnt="2"/>
      <dgm:spPr/>
      <dgm:t>
        <a:bodyPr/>
        <a:lstStyle/>
        <a:p>
          <a:endParaRPr lang="ru-RU"/>
        </a:p>
      </dgm:t>
    </dgm:pt>
    <dgm:pt modelId="{F758A705-1599-46A8-8738-82702D1F7DE3}" type="pres">
      <dgm:prSet presAssocID="{3763E4E6-B2D2-4CF5-9FBD-8A9FDE434609}" presName="hierChild4" presStyleCnt="0"/>
      <dgm:spPr/>
    </dgm:pt>
    <dgm:pt modelId="{C48626CB-B105-46FC-A409-86097E9EC5ED}" type="pres">
      <dgm:prSet presAssocID="{3763E4E6-B2D2-4CF5-9FBD-8A9FDE434609}" presName="hierChild5" presStyleCnt="0"/>
      <dgm:spPr/>
    </dgm:pt>
    <dgm:pt modelId="{CF3F96A2-2DD3-4471-8316-FB1670B6BE68}" type="pres">
      <dgm:prSet presAssocID="{2E3E9833-4EEB-4884-9842-35437919365D}" presName="Name37" presStyleLbl="parChTrans1D2" presStyleIdx="1" presStyleCnt="3"/>
      <dgm:spPr/>
      <dgm:t>
        <a:bodyPr/>
        <a:lstStyle/>
        <a:p>
          <a:endParaRPr lang="ru-RU"/>
        </a:p>
      </dgm:t>
    </dgm:pt>
    <dgm:pt modelId="{143D3399-9A2D-4FB3-9E93-36F48B0DB4D7}" type="pres">
      <dgm:prSet presAssocID="{4324F6A2-B66F-4957-969F-7ECC0C48A801}" presName="hierRoot2" presStyleCnt="0">
        <dgm:presLayoutVars>
          <dgm:hierBranch val="init"/>
        </dgm:presLayoutVars>
      </dgm:prSet>
      <dgm:spPr/>
    </dgm:pt>
    <dgm:pt modelId="{B2070299-FE78-438A-8409-DDDDD933C7A7}" type="pres">
      <dgm:prSet presAssocID="{4324F6A2-B66F-4957-969F-7ECC0C48A801}" presName="rootComposite" presStyleCnt="0"/>
      <dgm:spPr/>
    </dgm:pt>
    <dgm:pt modelId="{34791158-A099-4DFF-9D01-8D0EC23F4866}" type="pres">
      <dgm:prSet presAssocID="{4324F6A2-B66F-4957-969F-7ECC0C48A801}" presName="rootText" presStyleLbl="node2" presStyleIdx="1" presStyleCnt="2" custScaleX="251589" custScaleY="369848" custLinFactY="-68706" custLinFactNeighborX="3082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878CCA-C357-4B19-A784-357320F40AF7}" type="pres">
      <dgm:prSet presAssocID="{4324F6A2-B66F-4957-969F-7ECC0C48A801}" presName="rootConnector" presStyleLbl="node2" presStyleIdx="1" presStyleCnt="2"/>
      <dgm:spPr/>
      <dgm:t>
        <a:bodyPr/>
        <a:lstStyle/>
        <a:p>
          <a:endParaRPr lang="ru-RU"/>
        </a:p>
      </dgm:t>
    </dgm:pt>
    <dgm:pt modelId="{01674E8B-7260-4A62-BC98-1FE62FF6BC6E}" type="pres">
      <dgm:prSet presAssocID="{4324F6A2-B66F-4957-969F-7ECC0C48A801}" presName="hierChild4" presStyleCnt="0"/>
      <dgm:spPr/>
    </dgm:pt>
    <dgm:pt modelId="{81ED9CA8-B98F-4C59-AA4D-0D543AC79EB6}" type="pres">
      <dgm:prSet presAssocID="{4324F6A2-B66F-4957-969F-7ECC0C48A801}" presName="hierChild5" presStyleCnt="0"/>
      <dgm:spPr/>
    </dgm:pt>
    <dgm:pt modelId="{42130F10-3894-4358-B2B9-EEAAEE7F515F}" type="pres">
      <dgm:prSet presAssocID="{294ADA2A-6D41-484E-B08C-C8CD327D7AC9}" presName="hierChild3" presStyleCnt="0"/>
      <dgm:spPr/>
    </dgm:pt>
    <dgm:pt modelId="{0E4ED761-6038-4239-95E4-39CD80F706DF}" type="pres">
      <dgm:prSet presAssocID="{B91FEBD6-38D5-45DA-BC61-3C9CF4633F88}" presName="Name111" presStyleLbl="parChTrans1D2" presStyleIdx="2" presStyleCnt="3"/>
      <dgm:spPr/>
      <dgm:t>
        <a:bodyPr/>
        <a:lstStyle/>
        <a:p>
          <a:endParaRPr lang="ru-RU"/>
        </a:p>
      </dgm:t>
    </dgm:pt>
    <dgm:pt modelId="{89A24436-DF0C-47C9-9C93-A22D677EE869}" type="pres">
      <dgm:prSet presAssocID="{BB6A349D-C024-4D3B-B2FE-ED119177520C}" presName="hierRoot3" presStyleCnt="0">
        <dgm:presLayoutVars>
          <dgm:hierBranch val="init"/>
        </dgm:presLayoutVars>
      </dgm:prSet>
      <dgm:spPr/>
    </dgm:pt>
    <dgm:pt modelId="{9D4FC6B5-9417-41FD-A7C0-4204130EFB34}" type="pres">
      <dgm:prSet presAssocID="{BB6A349D-C024-4D3B-B2FE-ED119177520C}" presName="rootComposite3" presStyleCnt="0"/>
      <dgm:spPr/>
    </dgm:pt>
    <dgm:pt modelId="{9555372E-C0BF-4989-BBBC-78A41A5C5036}" type="pres">
      <dgm:prSet presAssocID="{BB6A349D-C024-4D3B-B2FE-ED119177520C}" presName="rootText3" presStyleLbl="asst1" presStyleIdx="0" presStyleCnt="1" custScaleX="130296" custScaleY="171324" custLinFactX="-4511" custLinFactY="-61025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3D3375-8CB0-483F-9BF7-D9836312DC2F}" type="pres">
      <dgm:prSet presAssocID="{BB6A349D-C024-4D3B-B2FE-ED119177520C}" presName="rootConnector3" presStyleLbl="asst1" presStyleIdx="0" presStyleCnt="1"/>
      <dgm:spPr/>
      <dgm:t>
        <a:bodyPr/>
        <a:lstStyle/>
        <a:p>
          <a:endParaRPr lang="ru-RU"/>
        </a:p>
      </dgm:t>
    </dgm:pt>
    <dgm:pt modelId="{4B4A76DA-4A11-4A98-AC62-EE644E03E1A1}" type="pres">
      <dgm:prSet presAssocID="{BB6A349D-C024-4D3B-B2FE-ED119177520C}" presName="hierChild6" presStyleCnt="0"/>
      <dgm:spPr/>
    </dgm:pt>
    <dgm:pt modelId="{C0413F85-678C-49FF-8A91-9F35BF443ADD}" type="pres">
      <dgm:prSet presAssocID="{BB6A349D-C024-4D3B-B2FE-ED119177520C}" presName="hierChild7" presStyleCnt="0"/>
      <dgm:spPr/>
    </dgm:pt>
  </dgm:ptLst>
  <dgm:cxnLst>
    <dgm:cxn modelId="{E2DE384E-29B3-4A4D-B4BC-ABE9A7016FD6}" srcId="{294ADA2A-6D41-484E-B08C-C8CD327D7AC9}" destId="{BB6A349D-C024-4D3B-B2FE-ED119177520C}" srcOrd="0" destOrd="0" parTransId="{B91FEBD6-38D5-45DA-BC61-3C9CF4633F88}" sibTransId="{98922EED-432A-49C6-AFA1-1433895040FB}"/>
    <dgm:cxn modelId="{FC3A914B-B80E-4B6F-B425-C5E62FADFEBD}" srcId="{294ADA2A-6D41-484E-B08C-C8CD327D7AC9}" destId="{4324F6A2-B66F-4957-969F-7ECC0C48A801}" srcOrd="2" destOrd="0" parTransId="{2E3E9833-4EEB-4884-9842-35437919365D}" sibTransId="{16FDFEB1-B21A-478B-91F7-EC59D16A5162}"/>
    <dgm:cxn modelId="{11948C5F-1A39-4569-A4DC-6AC3572D8B92}" type="presOf" srcId="{B91FEBD6-38D5-45DA-BC61-3C9CF4633F88}" destId="{0E4ED761-6038-4239-95E4-39CD80F706DF}" srcOrd="0" destOrd="0" presId="urn:microsoft.com/office/officeart/2005/8/layout/orgChart1"/>
    <dgm:cxn modelId="{FF6F1A6D-B5D1-4E14-8B65-BFF03B82D559}" type="presOf" srcId="{4324F6A2-B66F-4957-969F-7ECC0C48A801}" destId="{34791158-A099-4DFF-9D01-8D0EC23F4866}" srcOrd="0" destOrd="0" presId="urn:microsoft.com/office/officeart/2005/8/layout/orgChart1"/>
    <dgm:cxn modelId="{0D0A7870-7714-45B3-99D4-B67EFA939E1B}" type="presOf" srcId="{294ADA2A-6D41-484E-B08C-C8CD327D7AC9}" destId="{90776B9D-7DC1-4190-8B4F-69C96F94332E}" srcOrd="0" destOrd="0" presId="urn:microsoft.com/office/officeart/2005/8/layout/orgChart1"/>
    <dgm:cxn modelId="{056E087B-0320-4FB2-9C8F-0992D5F99503}" type="presOf" srcId="{3763E4E6-B2D2-4CF5-9FBD-8A9FDE434609}" destId="{3191F6B4-CE5B-409A-9B63-F6385A155A86}" srcOrd="0" destOrd="0" presId="urn:microsoft.com/office/officeart/2005/8/layout/orgChart1"/>
    <dgm:cxn modelId="{B7491973-BA1C-42BB-B304-4B920D92ACA8}" type="presOf" srcId="{BB6A349D-C024-4D3B-B2FE-ED119177520C}" destId="{9555372E-C0BF-4989-BBBC-78A41A5C5036}" srcOrd="0" destOrd="0" presId="urn:microsoft.com/office/officeart/2005/8/layout/orgChart1"/>
    <dgm:cxn modelId="{62C61F54-0FC7-4407-8A68-5C5E2D46ECD6}" type="presOf" srcId="{BB6A349D-C024-4D3B-B2FE-ED119177520C}" destId="{3F3D3375-8CB0-483F-9BF7-D9836312DC2F}" srcOrd="1" destOrd="0" presId="urn:microsoft.com/office/officeart/2005/8/layout/orgChart1"/>
    <dgm:cxn modelId="{D9D5D4C2-CBAB-43E3-BB44-AE64DA5DFAF6}" type="presOf" srcId="{3763E4E6-B2D2-4CF5-9FBD-8A9FDE434609}" destId="{74F2599B-6F17-4D6A-BD8C-95D5C0F000F3}" srcOrd="1" destOrd="0" presId="urn:microsoft.com/office/officeart/2005/8/layout/orgChart1"/>
    <dgm:cxn modelId="{B5D2B975-0E51-4266-A6B1-6551C30A8A8F}" type="presOf" srcId="{4324F6A2-B66F-4957-969F-7ECC0C48A801}" destId="{64878CCA-C357-4B19-A784-357320F40AF7}" srcOrd="1" destOrd="0" presId="urn:microsoft.com/office/officeart/2005/8/layout/orgChart1"/>
    <dgm:cxn modelId="{59012F9F-773C-4FB0-8AE0-42EB6903A0E1}" srcId="{294ADA2A-6D41-484E-B08C-C8CD327D7AC9}" destId="{3763E4E6-B2D2-4CF5-9FBD-8A9FDE434609}" srcOrd="1" destOrd="0" parTransId="{3D56FCB7-D1D3-40EF-BDA4-BD9D16EBDA3D}" sibTransId="{5D3B98F3-23DD-4FED-9869-789B2FDC592D}"/>
    <dgm:cxn modelId="{F71E90E3-E2F8-4B8B-98A9-842233B8158C}" type="presOf" srcId="{D7098AA9-75DC-4D99-B453-D7140086BE9F}" destId="{95598FEE-0B29-4236-B13D-603742C5223C}" srcOrd="0" destOrd="0" presId="urn:microsoft.com/office/officeart/2005/8/layout/orgChart1"/>
    <dgm:cxn modelId="{EB82587E-5FF6-4BE1-8373-AF0D9CE6B5F8}" srcId="{D7098AA9-75DC-4D99-B453-D7140086BE9F}" destId="{294ADA2A-6D41-484E-B08C-C8CD327D7AC9}" srcOrd="0" destOrd="0" parTransId="{8B5252BF-D7A5-442E-AB8F-428275C40514}" sibTransId="{A89EBEC3-50AE-47A6-95DF-9175EC430909}"/>
    <dgm:cxn modelId="{EAAF0C84-84C1-4935-AA2F-7C822E51F225}" type="presOf" srcId="{2E3E9833-4EEB-4884-9842-35437919365D}" destId="{CF3F96A2-2DD3-4471-8316-FB1670B6BE68}" srcOrd="0" destOrd="0" presId="urn:microsoft.com/office/officeart/2005/8/layout/orgChart1"/>
    <dgm:cxn modelId="{22710AEC-735C-4BFC-AC7E-B8E414A2080F}" type="presOf" srcId="{3D56FCB7-D1D3-40EF-BDA4-BD9D16EBDA3D}" destId="{10590910-602B-40D3-913D-F76A948523C2}" srcOrd="0" destOrd="0" presId="urn:microsoft.com/office/officeart/2005/8/layout/orgChart1"/>
    <dgm:cxn modelId="{C9E441C2-A024-4E11-A307-75E17370E043}" type="presOf" srcId="{294ADA2A-6D41-484E-B08C-C8CD327D7AC9}" destId="{E3CDB1EA-C247-4A37-BA19-27ACE1516420}" srcOrd="1" destOrd="0" presId="urn:microsoft.com/office/officeart/2005/8/layout/orgChart1"/>
    <dgm:cxn modelId="{644C48F9-A942-42B7-A217-C764540E9438}" type="presParOf" srcId="{95598FEE-0B29-4236-B13D-603742C5223C}" destId="{CE496F70-F5DD-46C3-B744-EF091C141EEF}" srcOrd="0" destOrd="0" presId="urn:microsoft.com/office/officeart/2005/8/layout/orgChart1"/>
    <dgm:cxn modelId="{58A118B4-FEFB-4889-983C-D6DA41C5286B}" type="presParOf" srcId="{CE496F70-F5DD-46C3-B744-EF091C141EEF}" destId="{E6FA4532-20BF-4C0B-B7BC-6CE23ADE8DAE}" srcOrd="0" destOrd="0" presId="urn:microsoft.com/office/officeart/2005/8/layout/orgChart1"/>
    <dgm:cxn modelId="{CC0EA40C-D5F5-462C-A18C-295A33260C9A}" type="presParOf" srcId="{E6FA4532-20BF-4C0B-B7BC-6CE23ADE8DAE}" destId="{90776B9D-7DC1-4190-8B4F-69C96F94332E}" srcOrd="0" destOrd="0" presId="urn:microsoft.com/office/officeart/2005/8/layout/orgChart1"/>
    <dgm:cxn modelId="{4A2B0401-3C72-424F-BF7D-0978AA599DA5}" type="presParOf" srcId="{E6FA4532-20BF-4C0B-B7BC-6CE23ADE8DAE}" destId="{E3CDB1EA-C247-4A37-BA19-27ACE1516420}" srcOrd="1" destOrd="0" presId="urn:microsoft.com/office/officeart/2005/8/layout/orgChart1"/>
    <dgm:cxn modelId="{C457CD1C-D5B3-419F-9351-35444917E284}" type="presParOf" srcId="{CE496F70-F5DD-46C3-B744-EF091C141EEF}" destId="{0532D2E8-59DC-4D6F-8B7A-5E64644F545D}" srcOrd="1" destOrd="0" presId="urn:microsoft.com/office/officeart/2005/8/layout/orgChart1"/>
    <dgm:cxn modelId="{2F072756-8A6E-415E-BF7F-F09B21A49A36}" type="presParOf" srcId="{0532D2E8-59DC-4D6F-8B7A-5E64644F545D}" destId="{10590910-602B-40D3-913D-F76A948523C2}" srcOrd="0" destOrd="0" presId="urn:microsoft.com/office/officeart/2005/8/layout/orgChart1"/>
    <dgm:cxn modelId="{12060917-3398-4947-9DF9-D8B7B788CC9B}" type="presParOf" srcId="{0532D2E8-59DC-4D6F-8B7A-5E64644F545D}" destId="{C013AA37-4615-44C5-AC97-336C98019698}" srcOrd="1" destOrd="0" presId="urn:microsoft.com/office/officeart/2005/8/layout/orgChart1"/>
    <dgm:cxn modelId="{D1C253E7-7DCC-4A20-BF9D-C63B38F88B05}" type="presParOf" srcId="{C013AA37-4615-44C5-AC97-336C98019698}" destId="{98E1DEBF-72F2-4078-A7BF-2D9F87654104}" srcOrd="0" destOrd="0" presId="urn:microsoft.com/office/officeart/2005/8/layout/orgChart1"/>
    <dgm:cxn modelId="{F14FE164-DDB0-4A05-9E5E-CB10FC6684FF}" type="presParOf" srcId="{98E1DEBF-72F2-4078-A7BF-2D9F87654104}" destId="{3191F6B4-CE5B-409A-9B63-F6385A155A86}" srcOrd="0" destOrd="0" presId="urn:microsoft.com/office/officeart/2005/8/layout/orgChart1"/>
    <dgm:cxn modelId="{9204EF4D-701A-4A38-A05F-1E9C2B4C77A2}" type="presParOf" srcId="{98E1DEBF-72F2-4078-A7BF-2D9F87654104}" destId="{74F2599B-6F17-4D6A-BD8C-95D5C0F000F3}" srcOrd="1" destOrd="0" presId="urn:microsoft.com/office/officeart/2005/8/layout/orgChart1"/>
    <dgm:cxn modelId="{591350E2-DDA4-4ABC-8264-393DA42A1A7A}" type="presParOf" srcId="{C013AA37-4615-44C5-AC97-336C98019698}" destId="{F758A705-1599-46A8-8738-82702D1F7DE3}" srcOrd="1" destOrd="0" presId="urn:microsoft.com/office/officeart/2005/8/layout/orgChart1"/>
    <dgm:cxn modelId="{56BFB6AA-723A-4943-8056-54AC7E631E4C}" type="presParOf" srcId="{C013AA37-4615-44C5-AC97-336C98019698}" destId="{C48626CB-B105-46FC-A409-86097E9EC5ED}" srcOrd="2" destOrd="0" presId="urn:microsoft.com/office/officeart/2005/8/layout/orgChart1"/>
    <dgm:cxn modelId="{807F8690-60A1-483E-BD41-8EADB392B80B}" type="presParOf" srcId="{0532D2E8-59DC-4D6F-8B7A-5E64644F545D}" destId="{CF3F96A2-2DD3-4471-8316-FB1670B6BE68}" srcOrd="2" destOrd="0" presId="urn:microsoft.com/office/officeart/2005/8/layout/orgChart1"/>
    <dgm:cxn modelId="{94F0C577-EA12-416E-A79D-538C81B54567}" type="presParOf" srcId="{0532D2E8-59DC-4D6F-8B7A-5E64644F545D}" destId="{143D3399-9A2D-4FB3-9E93-36F48B0DB4D7}" srcOrd="3" destOrd="0" presId="urn:microsoft.com/office/officeart/2005/8/layout/orgChart1"/>
    <dgm:cxn modelId="{97C93DAC-BE10-420F-B053-D9596C580D81}" type="presParOf" srcId="{143D3399-9A2D-4FB3-9E93-36F48B0DB4D7}" destId="{B2070299-FE78-438A-8409-DDDDD933C7A7}" srcOrd="0" destOrd="0" presId="urn:microsoft.com/office/officeart/2005/8/layout/orgChart1"/>
    <dgm:cxn modelId="{7D179DEE-B027-414A-B9E0-04808EC87749}" type="presParOf" srcId="{B2070299-FE78-438A-8409-DDDDD933C7A7}" destId="{34791158-A099-4DFF-9D01-8D0EC23F4866}" srcOrd="0" destOrd="0" presId="urn:microsoft.com/office/officeart/2005/8/layout/orgChart1"/>
    <dgm:cxn modelId="{93664629-EB98-402C-A8B5-58A48397D745}" type="presParOf" srcId="{B2070299-FE78-438A-8409-DDDDD933C7A7}" destId="{64878CCA-C357-4B19-A784-357320F40AF7}" srcOrd="1" destOrd="0" presId="urn:microsoft.com/office/officeart/2005/8/layout/orgChart1"/>
    <dgm:cxn modelId="{880B10D7-D29A-40B3-BEF4-CF04A669A838}" type="presParOf" srcId="{143D3399-9A2D-4FB3-9E93-36F48B0DB4D7}" destId="{01674E8B-7260-4A62-BC98-1FE62FF6BC6E}" srcOrd="1" destOrd="0" presId="urn:microsoft.com/office/officeart/2005/8/layout/orgChart1"/>
    <dgm:cxn modelId="{8BF1B7E5-E729-43DC-A21A-3C02035B7E91}" type="presParOf" srcId="{143D3399-9A2D-4FB3-9E93-36F48B0DB4D7}" destId="{81ED9CA8-B98F-4C59-AA4D-0D543AC79EB6}" srcOrd="2" destOrd="0" presId="urn:microsoft.com/office/officeart/2005/8/layout/orgChart1"/>
    <dgm:cxn modelId="{FB12DF9F-9E75-4790-8484-0CB4DACA6B0B}" type="presParOf" srcId="{CE496F70-F5DD-46C3-B744-EF091C141EEF}" destId="{42130F10-3894-4358-B2B9-EEAAEE7F515F}" srcOrd="2" destOrd="0" presId="urn:microsoft.com/office/officeart/2005/8/layout/orgChart1"/>
    <dgm:cxn modelId="{3FBFE8F9-5043-40DD-B82F-236123357A86}" type="presParOf" srcId="{42130F10-3894-4358-B2B9-EEAAEE7F515F}" destId="{0E4ED761-6038-4239-95E4-39CD80F706DF}" srcOrd="0" destOrd="0" presId="urn:microsoft.com/office/officeart/2005/8/layout/orgChart1"/>
    <dgm:cxn modelId="{7975EC72-DD55-414D-B47B-27B3BF513262}" type="presParOf" srcId="{42130F10-3894-4358-B2B9-EEAAEE7F515F}" destId="{89A24436-DF0C-47C9-9C93-A22D677EE869}" srcOrd="1" destOrd="0" presId="urn:microsoft.com/office/officeart/2005/8/layout/orgChart1"/>
    <dgm:cxn modelId="{E1B52030-B39C-4489-9ACD-A87FC45F4507}" type="presParOf" srcId="{89A24436-DF0C-47C9-9C93-A22D677EE869}" destId="{9D4FC6B5-9417-41FD-A7C0-4204130EFB34}" srcOrd="0" destOrd="0" presId="urn:microsoft.com/office/officeart/2005/8/layout/orgChart1"/>
    <dgm:cxn modelId="{3E273D2A-4BD3-483D-BC0B-33C7F439B383}" type="presParOf" srcId="{9D4FC6B5-9417-41FD-A7C0-4204130EFB34}" destId="{9555372E-C0BF-4989-BBBC-78A41A5C5036}" srcOrd="0" destOrd="0" presId="urn:microsoft.com/office/officeart/2005/8/layout/orgChart1"/>
    <dgm:cxn modelId="{55741013-6F73-49D5-8E8A-00356828F0EF}" type="presParOf" srcId="{9D4FC6B5-9417-41FD-A7C0-4204130EFB34}" destId="{3F3D3375-8CB0-483F-9BF7-D9836312DC2F}" srcOrd="1" destOrd="0" presId="urn:microsoft.com/office/officeart/2005/8/layout/orgChart1"/>
    <dgm:cxn modelId="{36AA7565-2D6E-4668-85F2-E339A2E223F6}" type="presParOf" srcId="{89A24436-DF0C-47C9-9C93-A22D677EE869}" destId="{4B4A76DA-4A11-4A98-AC62-EE644E03E1A1}" srcOrd="1" destOrd="0" presId="urn:microsoft.com/office/officeart/2005/8/layout/orgChart1"/>
    <dgm:cxn modelId="{77FFAF24-0A07-49BA-BAFD-76636775FE24}" type="presParOf" srcId="{89A24436-DF0C-47C9-9C93-A22D677EE869}" destId="{C0413F85-678C-49FF-8A91-9F35BF443AD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D326A-F8DC-4F6D-8F50-0ADF96FEAE75}">
      <dsp:nvSpPr>
        <dsp:cNvPr id="0" name=""/>
        <dsp:cNvSpPr/>
      </dsp:nvSpPr>
      <dsp:spPr>
        <a:xfrm>
          <a:off x="3109" y="123002"/>
          <a:ext cx="3032169" cy="403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Bookman Old Style" panose="02050604050505020204" pitchFamily="18" charset="0"/>
            </a:rPr>
            <a:t>Налоговые доходы</a:t>
          </a:r>
        </a:p>
      </dsp:txBody>
      <dsp:txXfrm>
        <a:off x="3109" y="123002"/>
        <a:ext cx="3032169" cy="403200"/>
      </dsp:txXfrm>
    </dsp:sp>
    <dsp:sp modelId="{C25151AA-3BF3-40A6-96BF-B66B0F07ED9A}">
      <dsp:nvSpPr>
        <dsp:cNvPr id="0" name=""/>
        <dsp:cNvSpPr/>
      </dsp:nvSpPr>
      <dsp:spPr>
        <a:xfrm>
          <a:off x="3109" y="526202"/>
          <a:ext cx="3032169" cy="407357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ru-RU" sz="1400" kern="1200" dirty="0">
              <a:latin typeface="Bookman Old Style" panose="02050604050505020204" pitchFamily="18" charset="0"/>
            </a:rPr>
            <a:t>  </a:t>
          </a:r>
          <a:r>
            <a:rPr lang="ru-RU" sz="1400" kern="1200" dirty="0" smtClean="0">
              <a:latin typeface="Bookman Old Style" panose="02050604050505020204" pitchFamily="18" charset="0"/>
            </a:rPr>
            <a:t>Поступления </a:t>
          </a:r>
          <a:r>
            <a:rPr lang="ru-RU" sz="1400" kern="1200" dirty="0">
              <a:latin typeface="Bookman Old Style" panose="02050604050505020204" pitchFamily="18" charset="0"/>
            </a:rPr>
            <a:t>от уплаты налогов, установленных </a:t>
          </a:r>
          <a:r>
            <a:rPr lang="ru-RU" sz="1400" kern="1200" dirty="0" smtClean="0">
              <a:latin typeface="Bookman Old Style" panose="02050604050505020204" pitchFamily="18" charset="0"/>
            </a:rPr>
            <a:t>Налоговым </a:t>
          </a:r>
          <a:r>
            <a:rPr lang="ru-RU" sz="1400" kern="1200" dirty="0">
              <a:latin typeface="Bookman Old Style" panose="02050604050505020204" pitchFamily="18" charset="0"/>
            </a:rPr>
            <a:t>кодексом Российской Федерации: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endParaRPr lang="ru-RU" sz="1400" kern="1200" dirty="0"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endParaRPr lang="ru-RU" sz="1400" kern="1200" dirty="0"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>
              <a:latin typeface="Bookman Old Style" panose="02050604050505020204" pitchFamily="18" charset="0"/>
            </a:rPr>
            <a:t>Налог на доходы </a:t>
          </a:r>
          <a:r>
            <a:rPr lang="ru-RU" sz="1400" i="1" kern="1200" dirty="0" smtClean="0">
              <a:latin typeface="Bookman Old Style" panose="02050604050505020204" pitchFamily="18" charset="0"/>
            </a:rPr>
            <a:t> физических лиц</a:t>
          </a:r>
          <a:endParaRPr lang="ru-RU" sz="1400" kern="1200" dirty="0"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>
              <a:latin typeface="Bookman Old Style" panose="02050604050505020204" pitchFamily="18" charset="0"/>
            </a:rPr>
            <a:t>Налог на совокупный доход</a:t>
          </a:r>
          <a:endParaRPr lang="ru-RU" sz="1400" kern="1200" dirty="0"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>
              <a:latin typeface="Bookman Old Style" panose="02050604050505020204" pitchFamily="18" charset="0"/>
            </a:rPr>
            <a:t>Акцизы</a:t>
          </a:r>
          <a:endParaRPr lang="ru-RU" sz="1400" kern="1200" dirty="0"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>
              <a:latin typeface="Bookman Old Style" panose="02050604050505020204" pitchFamily="18" charset="0"/>
            </a:rPr>
            <a:t>Государственная пошлина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3109" y="526202"/>
        <a:ext cx="3032169" cy="4073579"/>
      </dsp:txXfrm>
    </dsp:sp>
    <dsp:sp modelId="{B9BFB59F-7FF8-4145-B4A6-B49E6834F33C}">
      <dsp:nvSpPr>
        <dsp:cNvPr id="0" name=""/>
        <dsp:cNvSpPr/>
      </dsp:nvSpPr>
      <dsp:spPr>
        <a:xfrm>
          <a:off x="3459783" y="123002"/>
          <a:ext cx="3032169" cy="403200"/>
        </a:xfrm>
        <a:prstGeom prst="rect">
          <a:avLst/>
        </a:prstGeom>
        <a:solidFill>
          <a:srgbClr val="FEA194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Bookman Old Style" panose="02050604050505020204" pitchFamily="18" charset="0"/>
            </a:rPr>
            <a:t>Неналоговые доходы </a:t>
          </a:r>
        </a:p>
      </dsp:txBody>
      <dsp:txXfrm>
        <a:off x="3459783" y="123002"/>
        <a:ext cx="3032169" cy="403200"/>
      </dsp:txXfrm>
    </dsp:sp>
    <dsp:sp modelId="{41EA03E7-6B95-4EC0-95DD-2CB0524F55CC}">
      <dsp:nvSpPr>
        <dsp:cNvPr id="0" name=""/>
        <dsp:cNvSpPr/>
      </dsp:nvSpPr>
      <dsp:spPr>
        <a:xfrm>
          <a:off x="3459783" y="526202"/>
          <a:ext cx="3032169" cy="4073579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n-US" sz="1400" kern="1200" dirty="0">
              <a:latin typeface="Bookman Old Style" panose="02050604050505020204" pitchFamily="18" charset="0"/>
            </a:rPr>
            <a:t>  </a:t>
          </a:r>
          <a:r>
            <a:rPr lang="ru-RU" sz="1400" kern="1200" dirty="0" smtClean="0">
              <a:latin typeface="Bookman Old Style" panose="02050604050505020204" pitchFamily="18" charset="0"/>
            </a:rPr>
            <a:t>Поступления </a:t>
          </a:r>
          <a:r>
            <a:rPr lang="ru-RU" sz="1400" kern="1200" dirty="0">
              <a:latin typeface="Bookman Old Style" panose="02050604050505020204" pitchFamily="18" charset="0"/>
            </a:rPr>
            <a:t>от уплаты пошлин и сборов, </a:t>
          </a:r>
          <a:r>
            <a:rPr lang="ru-RU" sz="1400" kern="1200" dirty="0" smtClean="0">
              <a:latin typeface="Bookman Old Style" panose="02050604050505020204" pitchFamily="18" charset="0"/>
            </a:rPr>
            <a:t>установленных </a:t>
          </a:r>
          <a:r>
            <a:rPr lang="ru-RU" sz="1400" kern="1200" dirty="0">
              <a:latin typeface="Bookman Old Style" panose="02050604050505020204" pitchFamily="18" charset="0"/>
            </a:rPr>
            <a:t>законодательством, а также штрафов за нарушение законодательства: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>
              <a:latin typeface="Bookman Old Style" panose="02050604050505020204" pitchFamily="18" charset="0"/>
            </a:rPr>
            <a:t>Доходы от использования и реализации имущества находящегося в муниципальной собственности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>
              <a:latin typeface="Bookman Old Style" panose="02050604050505020204" pitchFamily="18" charset="0"/>
            </a:rPr>
            <a:t>Плата за негативное воздействие на окружающую среду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>
              <a:latin typeface="Bookman Old Style" panose="02050604050505020204" pitchFamily="18" charset="0"/>
            </a:rPr>
            <a:t>Платные услуги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>
              <a:latin typeface="Bookman Old Style" panose="02050604050505020204" pitchFamily="18" charset="0"/>
            </a:rPr>
            <a:t>Компенсация затрат государства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>
              <a:latin typeface="Bookman Old Style" panose="02050604050505020204" pitchFamily="18" charset="0"/>
            </a:rPr>
            <a:t>Штрафные санкции</a:t>
          </a:r>
          <a:r>
            <a:rPr lang="ru-RU" sz="1400" i="1" kern="1200" dirty="0"/>
            <a:t> </a:t>
          </a:r>
          <a:endParaRPr lang="ru-RU" sz="1400" kern="1200" dirty="0"/>
        </a:p>
      </dsp:txBody>
      <dsp:txXfrm>
        <a:off x="3459783" y="526202"/>
        <a:ext cx="3032169" cy="4073579"/>
      </dsp:txXfrm>
    </dsp:sp>
    <dsp:sp modelId="{D46FDC3D-D6F5-4BAA-BA30-7EA184ED16C4}">
      <dsp:nvSpPr>
        <dsp:cNvPr id="0" name=""/>
        <dsp:cNvSpPr/>
      </dsp:nvSpPr>
      <dsp:spPr>
        <a:xfrm>
          <a:off x="6916456" y="123002"/>
          <a:ext cx="3032169" cy="403200"/>
        </a:xfrm>
        <a:prstGeom prst="rect">
          <a:avLst/>
        </a:prstGeom>
        <a:solidFill>
          <a:srgbClr val="92D050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Bookman Old Style" panose="02050604050505020204" pitchFamily="18" charset="0"/>
            </a:rPr>
            <a:t>Безвозмездные поступления</a:t>
          </a:r>
        </a:p>
      </dsp:txBody>
      <dsp:txXfrm>
        <a:off x="6916456" y="123002"/>
        <a:ext cx="3032169" cy="403200"/>
      </dsp:txXfrm>
    </dsp:sp>
    <dsp:sp modelId="{E16CE65B-6D9D-47BA-AF92-EF52F4A9AA0A}">
      <dsp:nvSpPr>
        <dsp:cNvPr id="0" name=""/>
        <dsp:cNvSpPr/>
      </dsp:nvSpPr>
      <dsp:spPr>
        <a:xfrm>
          <a:off x="6916456" y="526202"/>
          <a:ext cx="3032169" cy="4073579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ru-RU" sz="1400" kern="1200" dirty="0">
              <a:latin typeface="Bookman Old Style" panose="02050604050505020204" pitchFamily="18" charset="0"/>
            </a:rPr>
            <a:t>  Поступления от других бюджетов бюджетной </a:t>
          </a:r>
          <a:r>
            <a:rPr lang="ru-RU" sz="1400" kern="1200" dirty="0" smtClean="0">
              <a:latin typeface="Bookman Old Style" panose="02050604050505020204" pitchFamily="18" charset="0"/>
            </a:rPr>
            <a:t>  системы, </a:t>
          </a:r>
          <a:r>
            <a:rPr lang="ru-RU" sz="1400" kern="1200" dirty="0">
              <a:latin typeface="Bookman Old Style" panose="02050604050505020204" pitchFamily="18" charset="0"/>
            </a:rPr>
            <a:t>организаций, граждан (кроме налоговых и </a:t>
          </a:r>
          <a:r>
            <a:rPr lang="ru-RU" sz="1400" kern="1200" dirty="0" smtClean="0">
              <a:latin typeface="Bookman Old Style" panose="02050604050505020204" pitchFamily="18" charset="0"/>
            </a:rPr>
            <a:t>неналоговых </a:t>
          </a:r>
          <a:r>
            <a:rPr lang="ru-RU" sz="1400" kern="1200" dirty="0">
              <a:latin typeface="Bookman Old Style" panose="02050604050505020204" pitchFamily="18" charset="0"/>
            </a:rPr>
            <a:t>доходов):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>
              <a:latin typeface="Bookman Old Style" panose="02050604050505020204" pitchFamily="18" charset="0"/>
            </a:rPr>
            <a:t>Дотации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>
              <a:latin typeface="Bookman Old Style" panose="02050604050505020204" pitchFamily="18" charset="0"/>
            </a:rPr>
            <a:t>Субсидии</a:t>
          </a:r>
          <a:endParaRPr lang="ru-RU" sz="1400" i="1" kern="1200" dirty="0"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>
              <a:latin typeface="Bookman Old Style" panose="02050604050505020204" pitchFamily="18" charset="0"/>
            </a:rPr>
            <a:t>Субвенции</a:t>
          </a:r>
          <a:endParaRPr lang="ru-RU" sz="1400" i="1" kern="1200" dirty="0"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>
              <a:latin typeface="Bookman Old Style" panose="02050604050505020204" pitchFamily="18" charset="0"/>
            </a:rPr>
            <a:t>Иные межбюджетные трансферты</a:t>
          </a:r>
          <a:endParaRPr lang="ru-RU" sz="1400" i="1" kern="1200" dirty="0"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>
              <a:latin typeface="Bookman Old Style" panose="02050604050505020204" pitchFamily="18" charset="0"/>
            </a:rPr>
            <a:t>Прочие </a:t>
          </a:r>
          <a:r>
            <a:rPr lang="ru-RU" sz="1400" i="1" kern="1200" dirty="0" smtClean="0">
              <a:latin typeface="Bookman Old Style" panose="02050604050505020204" pitchFamily="18" charset="0"/>
            </a:rPr>
            <a:t>безвозмездные поступления</a:t>
          </a:r>
          <a:endParaRPr lang="ru-RU" sz="1400" i="1" kern="1200" dirty="0">
            <a:latin typeface="Bookman Old Style" panose="02050604050505020204" pitchFamily="18" charset="0"/>
          </a:endParaRPr>
        </a:p>
      </dsp:txBody>
      <dsp:txXfrm>
        <a:off x="6916456" y="526202"/>
        <a:ext cx="3032169" cy="4073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349C8-6E11-4E31-8ABE-475A5E51E520}">
      <dsp:nvSpPr>
        <dsp:cNvPr id="0" name=""/>
        <dsp:cNvSpPr/>
      </dsp:nvSpPr>
      <dsp:spPr>
        <a:xfrm>
          <a:off x="0" y="3891"/>
          <a:ext cx="102701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5FDCE-4D0D-4D9F-B28E-7067644B53C9}">
      <dsp:nvSpPr>
        <dsp:cNvPr id="0" name=""/>
        <dsp:cNvSpPr/>
      </dsp:nvSpPr>
      <dsp:spPr>
        <a:xfrm>
          <a:off x="0" y="3891"/>
          <a:ext cx="1727072" cy="1490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Дотация</a:t>
          </a:r>
        </a:p>
      </dsp:txBody>
      <dsp:txXfrm>
        <a:off x="0" y="3891"/>
        <a:ext cx="1727072" cy="1490165"/>
      </dsp:txXfrm>
    </dsp:sp>
    <dsp:sp modelId="{44675DAC-0253-4109-829D-C475F7B722B8}">
      <dsp:nvSpPr>
        <dsp:cNvPr id="0" name=""/>
        <dsp:cNvSpPr/>
      </dsp:nvSpPr>
      <dsp:spPr>
        <a:xfrm>
          <a:off x="1856602" y="78399"/>
          <a:ext cx="8407220" cy="997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kern="12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rPr>
            <a:t>– </a:t>
          </a: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денежные средства, предоставляемые на безвозмездной и</a:t>
          </a:r>
          <a:r>
            <a:rPr lang="en-US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 </a:t>
          </a: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безвозвратной основе без установления направлений и (или) условий их использования</a:t>
          </a:r>
        </a:p>
      </dsp:txBody>
      <dsp:txXfrm>
        <a:off x="1856602" y="78399"/>
        <a:ext cx="8407220" cy="997248"/>
      </dsp:txXfrm>
    </dsp:sp>
    <dsp:sp modelId="{4C777B5E-1FA4-4577-BF2E-CB0AFD8687FF}">
      <dsp:nvSpPr>
        <dsp:cNvPr id="0" name=""/>
        <dsp:cNvSpPr/>
      </dsp:nvSpPr>
      <dsp:spPr>
        <a:xfrm>
          <a:off x="1727072" y="1075647"/>
          <a:ext cx="69082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785CC-142F-4D42-A601-8ECEE05FE1F1}">
      <dsp:nvSpPr>
        <dsp:cNvPr id="0" name=""/>
        <dsp:cNvSpPr/>
      </dsp:nvSpPr>
      <dsp:spPr>
        <a:xfrm>
          <a:off x="0" y="1494056"/>
          <a:ext cx="102701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43D2E-202E-460C-A96C-9CBF4E69BB21}">
      <dsp:nvSpPr>
        <dsp:cNvPr id="0" name=""/>
        <dsp:cNvSpPr/>
      </dsp:nvSpPr>
      <dsp:spPr>
        <a:xfrm>
          <a:off x="0" y="1494056"/>
          <a:ext cx="1945714" cy="1490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Субсидия</a:t>
          </a:r>
        </a:p>
      </dsp:txBody>
      <dsp:txXfrm>
        <a:off x="0" y="1494056"/>
        <a:ext cx="1945714" cy="1490165"/>
      </dsp:txXfrm>
    </dsp:sp>
    <dsp:sp modelId="{5FF8CED7-7CCC-46F4-BCCE-8D36ACBBD7C2}">
      <dsp:nvSpPr>
        <dsp:cNvPr id="0" name=""/>
        <dsp:cNvSpPr/>
      </dsp:nvSpPr>
      <dsp:spPr>
        <a:xfrm>
          <a:off x="2091643" y="1568564"/>
          <a:ext cx="8171438" cy="1173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денежные средства, предоставляемые в  целях софинансирования расходных обязательств нижестоящего бюджета</a:t>
          </a:r>
        </a:p>
      </dsp:txBody>
      <dsp:txXfrm>
        <a:off x="2091643" y="1568564"/>
        <a:ext cx="8171438" cy="1173803"/>
      </dsp:txXfrm>
    </dsp:sp>
    <dsp:sp modelId="{93CB1BAA-1CD3-4381-A437-CD67AFC58010}">
      <dsp:nvSpPr>
        <dsp:cNvPr id="0" name=""/>
        <dsp:cNvSpPr/>
      </dsp:nvSpPr>
      <dsp:spPr>
        <a:xfrm>
          <a:off x="1945714" y="2742368"/>
          <a:ext cx="7782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A6E16-14CE-42C5-8B4B-8CE14908BA28}">
      <dsp:nvSpPr>
        <dsp:cNvPr id="0" name=""/>
        <dsp:cNvSpPr/>
      </dsp:nvSpPr>
      <dsp:spPr>
        <a:xfrm>
          <a:off x="0" y="2984222"/>
          <a:ext cx="102701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940CC-C19B-4062-AE73-7EF48AF67524}">
      <dsp:nvSpPr>
        <dsp:cNvPr id="0" name=""/>
        <dsp:cNvSpPr/>
      </dsp:nvSpPr>
      <dsp:spPr>
        <a:xfrm>
          <a:off x="0" y="2984222"/>
          <a:ext cx="2054032" cy="1490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Субвенция</a:t>
          </a:r>
        </a:p>
      </dsp:txBody>
      <dsp:txXfrm>
        <a:off x="0" y="2984222"/>
        <a:ext cx="2054032" cy="1490165"/>
      </dsp:txXfrm>
    </dsp:sp>
    <dsp:sp modelId="{34B7A0CC-7AB9-4E14-A5C2-FE3CE6F24851}">
      <dsp:nvSpPr>
        <dsp:cNvPr id="0" name=""/>
        <dsp:cNvSpPr/>
      </dsp:nvSpPr>
      <dsp:spPr>
        <a:xfrm>
          <a:off x="2198491" y="3046943"/>
          <a:ext cx="7669616" cy="1114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денежные средства,</a:t>
          </a:r>
          <a:r>
            <a:rPr lang="en-US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 </a:t>
          </a: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предоставляемые </a:t>
          </a:r>
          <a:r>
            <a:rPr lang="ru-RU" sz="2000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на </a:t>
          </a: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выполнение переданных полномочий государственных органов власти</a:t>
          </a:r>
        </a:p>
      </dsp:txBody>
      <dsp:txXfrm>
        <a:off x="2198491" y="3046943"/>
        <a:ext cx="7669616" cy="1114941"/>
      </dsp:txXfrm>
    </dsp:sp>
    <dsp:sp modelId="{5EB589D0-3E3D-4D3E-A578-33D2DF5AA985}">
      <dsp:nvSpPr>
        <dsp:cNvPr id="0" name=""/>
        <dsp:cNvSpPr/>
      </dsp:nvSpPr>
      <dsp:spPr>
        <a:xfrm>
          <a:off x="2054032" y="4360966"/>
          <a:ext cx="82161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0EA71-9F7D-4F9D-A609-D45FCF471E0F}">
      <dsp:nvSpPr>
        <dsp:cNvPr id="0" name=""/>
        <dsp:cNvSpPr/>
      </dsp:nvSpPr>
      <dsp:spPr>
        <a:xfrm>
          <a:off x="0" y="4474388"/>
          <a:ext cx="102701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35C76-76C1-4184-B1C5-C408BF71B000}">
      <dsp:nvSpPr>
        <dsp:cNvPr id="0" name=""/>
        <dsp:cNvSpPr/>
      </dsp:nvSpPr>
      <dsp:spPr>
        <a:xfrm>
          <a:off x="85383" y="4426628"/>
          <a:ext cx="2435291" cy="1436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Иные </a:t>
          </a: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межбюджетные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трансферты</a:t>
          </a:r>
        </a:p>
      </dsp:txBody>
      <dsp:txXfrm>
        <a:off x="85383" y="4426628"/>
        <a:ext cx="2435291" cy="1436176"/>
      </dsp:txXfrm>
    </dsp:sp>
    <dsp:sp modelId="{96FAAC55-E7DE-451F-9690-0C3E6D45C6CE}">
      <dsp:nvSpPr>
        <dsp:cNvPr id="0" name=""/>
        <dsp:cNvSpPr/>
      </dsp:nvSpPr>
      <dsp:spPr>
        <a:xfrm>
          <a:off x="2574600" y="4548896"/>
          <a:ext cx="7686824" cy="1241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денежные средства, предоставляемые в течение года </a:t>
          </a:r>
          <a:r>
            <a:rPr lang="ru-RU" sz="2000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в </a:t>
          </a: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целях компенсации выпадающих доходов и дополнительных расходов</a:t>
          </a:r>
        </a:p>
      </dsp:txBody>
      <dsp:txXfrm>
        <a:off x="2574600" y="4548896"/>
        <a:ext cx="7686824" cy="1241725"/>
      </dsp:txXfrm>
    </dsp:sp>
    <dsp:sp modelId="{4786E8CB-45A2-4434-9AF2-FC30E91580A8}">
      <dsp:nvSpPr>
        <dsp:cNvPr id="0" name=""/>
        <dsp:cNvSpPr/>
      </dsp:nvSpPr>
      <dsp:spPr>
        <a:xfrm>
          <a:off x="2435291" y="5790621"/>
          <a:ext cx="74298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75031-6E10-410F-ACD9-75ECE399BF17}">
      <dsp:nvSpPr>
        <dsp:cNvPr id="0" name=""/>
        <dsp:cNvSpPr/>
      </dsp:nvSpPr>
      <dsp:spPr>
        <a:xfrm>
          <a:off x="1486366" y="637212"/>
          <a:ext cx="2087710" cy="1517908"/>
        </a:xfrm>
        <a:prstGeom prst="ellipse">
          <a:avLst/>
        </a:prstGeom>
        <a:solidFill>
          <a:srgbClr val="B482DA">
            <a:alpha val="61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1.Составление </a:t>
          </a:r>
          <a:r>
            <a:rPr lang="ru-RU" sz="1200" kern="1200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проекта бюджета на очередной год и плановый период </a:t>
          </a:r>
        </a:p>
      </dsp:txBody>
      <dsp:txXfrm>
        <a:off x="1792104" y="859504"/>
        <a:ext cx="1476234" cy="1073324"/>
      </dsp:txXfrm>
    </dsp:sp>
    <dsp:sp modelId="{35D334A5-77B0-4238-86F7-7604E0824E80}">
      <dsp:nvSpPr>
        <dsp:cNvPr id="0" name=""/>
        <dsp:cNvSpPr/>
      </dsp:nvSpPr>
      <dsp:spPr>
        <a:xfrm rot="2110476">
          <a:off x="3384788" y="1770496"/>
          <a:ext cx="370978" cy="502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3394949" y="1839001"/>
        <a:ext cx="259685" cy="301684"/>
      </dsp:txXfrm>
    </dsp:sp>
    <dsp:sp modelId="{9BE8E61E-80FD-4C4C-9E9F-C3D3FDADE82C}">
      <dsp:nvSpPr>
        <dsp:cNvPr id="0" name=""/>
        <dsp:cNvSpPr/>
      </dsp:nvSpPr>
      <dsp:spPr>
        <a:xfrm>
          <a:off x="3220003" y="1916402"/>
          <a:ext cx="2214268" cy="1492313"/>
        </a:xfrm>
        <a:prstGeom prst="ellipse">
          <a:avLst/>
        </a:prstGeom>
        <a:solidFill>
          <a:srgbClr val="FF7C80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2.Рассмотрение </a:t>
          </a:r>
          <a:r>
            <a:rPr lang="ru-RU" sz="1200" kern="1200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и утверждение проекта бюджета</a:t>
          </a:r>
          <a:endParaRPr lang="ru-RU" sz="1200" b="1" kern="1200" dirty="0">
            <a:solidFill>
              <a:schemeClr val="bg2">
                <a:lumMod val="10000"/>
              </a:schemeClr>
            </a:solidFill>
            <a:latin typeface="Bookman Old Style" panose="02050604050505020204" pitchFamily="18" charset="0"/>
          </a:endParaRPr>
        </a:p>
      </dsp:txBody>
      <dsp:txXfrm>
        <a:off x="3544275" y="2134946"/>
        <a:ext cx="1565724" cy="1055225"/>
      </dsp:txXfrm>
    </dsp:sp>
    <dsp:sp modelId="{A52306B5-5B79-4B26-B2AE-2ED0034BD822}">
      <dsp:nvSpPr>
        <dsp:cNvPr id="0" name=""/>
        <dsp:cNvSpPr/>
      </dsp:nvSpPr>
      <dsp:spPr>
        <a:xfrm rot="5708914">
          <a:off x="4063636" y="3463428"/>
          <a:ext cx="337378" cy="502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10800000">
        <a:off x="4118784" y="3513587"/>
        <a:ext cx="236165" cy="301684"/>
      </dsp:txXfrm>
    </dsp:sp>
    <dsp:sp modelId="{FE40C05B-FD5F-4A8D-A1E8-01497F32DC93}">
      <dsp:nvSpPr>
        <dsp:cNvPr id="0" name=""/>
        <dsp:cNvSpPr/>
      </dsp:nvSpPr>
      <dsp:spPr>
        <a:xfrm>
          <a:off x="3162134" y="4039058"/>
          <a:ext cx="1936228" cy="1617367"/>
        </a:xfrm>
        <a:prstGeom prst="ellipse">
          <a:avLst/>
        </a:prstGeom>
        <a:solidFill>
          <a:srgbClr val="FFC000">
            <a:alpha val="67000"/>
          </a:srgb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3.Исполнение </a:t>
          </a:r>
          <a:r>
            <a:rPr lang="ru-RU" sz="1200" kern="1200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бюджета </a:t>
          </a:r>
          <a:endParaRPr lang="ru-RU" sz="1200" b="1" kern="1200" dirty="0">
            <a:solidFill>
              <a:schemeClr val="bg2">
                <a:lumMod val="10000"/>
              </a:schemeClr>
            </a:solidFill>
            <a:latin typeface="Bookman Old Style" panose="02050604050505020204" pitchFamily="18" charset="0"/>
          </a:endParaRPr>
        </a:p>
      </dsp:txBody>
      <dsp:txXfrm>
        <a:off x="3445688" y="4275916"/>
        <a:ext cx="1369120" cy="1143651"/>
      </dsp:txXfrm>
    </dsp:sp>
    <dsp:sp modelId="{BFB5A72B-05C8-4043-8620-667A2A08DFAA}">
      <dsp:nvSpPr>
        <dsp:cNvPr id="0" name=""/>
        <dsp:cNvSpPr/>
      </dsp:nvSpPr>
      <dsp:spPr>
        <a:xfrm rot="10263154">
          <a:off x="2392634" y="4825830"/>
          <a:ext cx="560024" cy="502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10800000">
        <a:off x="2542558" y="4914661"/>
        <a:ext cx="409182" cy="301684"/>
      </dsp:txXfrm>
    </dsp:sp>
    <dsp:sp modelId="{0DCD0F29-99EE-49E5-A149-AC0D6FF4C7BD}">
      <dsp:nvSpPr>
        <dsp:cNvPr id="0" name=""/>
        <dsp:cNvSpPr/>
      </dsp:nvSpPr>
      <dsp:spPr>
        <a:xfrm>
          <a:off x="228439" y="4568761"/>
          <a:ext cx="1926172" cy="1483330"/>
        </a:xfrm>
        <a:prstGeom prst="ellipse">
          <a:avLst/>
        </a:prstGeom>
        <a:solidFill>
          <a:srgbClr val="92D050">
            <a:alpha val="76000"/>
          </a:srgb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4.Составление </a:t>
          </a:r>
          <a:r>
            <a:rPr lang="ru-RU" sz="1200" kern="1200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отчетности об исполнении бюджета</a:t>
          </a:r>
          <a:endParaRPr lang="ru-RU" sz="1200" b="1" kern="1200" dirty="0">
            <a:solidFill>
              <a:schemeClr val="bg2">
                <a:lumMod val="10000"/>
              </a:schemeClr>
            </a:solidFill>
            <a:latin typeface="Bookman Old Style" panose="02050604050505020204" pitchFamily="18" charset="0"/>
          </a:endParaRPr>
        </a:p>
      </dsp:txBody>
      <dsp:txXfrm>
        <a:off x="510520" y="4785990"/>
        <a:ext cx="1362010" cy="1048872"/>
      </dsp:txXfrm>
    </dsp:sp>
    <dsp:sp modelId="{880D8BDA-5715-48C9-8490-67BFED7D6B56}">
      <dsp:nvSpPr>
        <dsp:cNvPr id="0" name=""/>
        <dsp:cNvSpPr/>
      </dsp:nvSpPr>
      <dsp:spPr>
        <a:xfrm rot="15572582">
          <a:off x="621028" y="3737077"/>
          <a:ext cx="653032" cy="502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10800000">
        <a:off x="710138" y="3911806"/>
        <a:ext cx="502190" cy="301684"/>
      </dsp:txXfrm>
    </dsp:sp>
    <dsp:sp modelId="{643852EB-7703-44F0-816F-D7AA0B2C9F34}">
      <dsp:nvSpPr>
        <dsp:cNvPr id="0" name=""/>
        <dsp:cNvSpPr/>
      </dsp:nvSpPr>
      <dsp:spPr>
        <a:xfrm>
          <a:off x="-323548" y="2006028"/>
          <a:ext cx="2062056" cy="1363461"/>
        </a:xfrm>
        <a:prstGeom prst="ellipse">
          <a:avLst/>
        </a:prstGeom>
        <a:solidFill>
          <a:schemeClr val="accent1">
            <a:lumMod val="60000"/>
            <a:lumOff val="40000"/>
            <a:alpha val="62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5.Контроль </a:t>
          </a:r>
          <a:r>
            <a:rPr lang="ru-RU" sz="1200" kern="1200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rPr>
            <a:t>за исполнением бюджета</a:t>
          </a:r>
          <a:endParaRPr lang="ru-RU" sz="1200" b="1" kern="1200" dirty="0">
            <a:solidFill>
              <a:schemeClr val="bg2">
                <a:lumMod val="10000"/>
              </a:schemeClr>
            </a:solidFill>
            <a:latin typeface="Bookman Old Style" panose="02050604050505020204" pitchFamily="18" charset="0"/>
          </a:endParaRPr>
        </a:p>
      </dsp:txBody>
      <dsp:txXfrm>
        <a:off x="-21567" y="2205702"/>
        <a:ext cx="1458094" cy="964113"/>
      </dsp:txXfrm>
    </dsp:sp>
    <dsp:sp modelId="{E4DE4138-A571-4206-A777-7BE30CD6C7A5}">
      <dsp:nvSpPr>
        <dsp:cNvPr id="0" name=""/>
        <dsp:cNvSpPr/>
      </dsp:nvSpPr>
      <dsp:spPr>
        <a:xfrm rot="19480720">
          <a:off x="1470452" y="1810151"/>
          <a:ext cx="241499" cy="502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1477120" y="1931656"/>
        <a:ext cx="169049" cy="3016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6F3E2-058C-493D-809A-438EC4D3F66E}">
      <dsp:nvSpPr>
        <dsp:cNvPr id="0" name=""/>
        <dsp:cNvSpPr/>
      </dsp:nvSpPr>
      <dsp:spPr>
        <a:xfrm rot="16200000">
          <a:off x="874379" y="-874379"/>
          <a:ext cx="2947793" cy="4696553"/>
        </a:xfrm>
        <a:prstGeom prst="round1Rect">
          <a:avLst/>
        </a:prstGeom>
        <a:solidFill>
          <a:srgbClr val="D1758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«Безопасные качественные дороги»</a:t>
          </a:r>
        </a:p>
      </dsp:txBody>
      <dsp:txXfrm rot="5400000">
        <a:off x="0" y="107924"/>
        <a:ext cx="4696553" cy="2102920"/>
      </dsp:txXfrm>
    </dsp:sp>
    <dsp:sp modelId="{B153FBA6-4401-47CC-A7A0-96EA09301E77}">
      <dsp:nvSpPr>
        <dsp:cNvPr id="0" name=""/>
        <dsp:cNvSpPr/>
      </dsp:nvSpPr>
      <dsp:spPr>
        <a:xfrm>
          <a:off x="4696553" y="0"/>
          <a:ext cx="4696553" cy="2947793"/>
        </a:xfrm>
        <a:prstGeom prst="round1Rect">
          <a:avLst/>
        </a:prstGeom>
        <a:solidFill>
          <a:srgbClr val="275F8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«Жилье и городская среда»</a:t>
          </a:r>
        </a:p>
      </dsp:txBody>
      <dsp:txXfrm>
        <a:off x="4696553" y="0"/>
        <a:ext cx="4588628" cy="2210845"/>
      </dsp:txXfrm>
    </dsp:sp>
    <dsp:sp modelId="{0267AC6D-00FD-47C1-A969-36047FD2A28C}">
      <dsp:nvSpPr>
        <dsp:cNvPr id="0" name=""/>
        <dsp:cNvSpPr/>
      </dsp:nvSpPr>
      <dsp:spPr>
        <a:xfrm rot="10800000">
          <a:off x="36022" y="2947793"/>
          <a:ext cx="4696553" cy="2947793"/>
        </a:xfrm>
        <a:prstGeom prst="round1Rect">
          <a:avLst/>
        </a:prstGeom>
        <a:solidFill>
          <a:srgbClr val="E5B1BF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«Демография»</a:t>
          </a:r>
        </a:p>
      </dsp:txBody>
      <dsp:txXfrm rot="10800000">
        <a:off x="143947" y="3684741"/>
        <a:ext cx="4588628" cy="2210845"/>
      </dsp:txXfrm>
    </dsp:sp>
    <dsp:sp modelId="{63D9B413-4313-4DC1-B758-DEC1444813FC}">
      <dsp:nvSpPr>
        <dsp:cNvPr id="0" name=""/>
        <dsp:cNvSpPr/>
      </dsp:nvSpPr>
      <dsp:spPr>
        <a:xfrm rot="5400000">
          <a:off x="5570933" y="2073413"/>
          <a:ext cx="2947793" cy="4696553"/>
        </a:xfrm>
        <a:prstGeom prst="round1Rect">
          <a:avLst/>
        </a:prstGeom>
        <a:solidFill>
          <a:srgbClr val="3D8FC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 </a:t>
          </a:r>
          <a:endParaRPr lang="en-US" sz="2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«Образование»</a:t>
          </a:r>
        </a:p>
      </dsp:txBody>
      <dsp:txXfrm rot="-5400000">
        <a:off x="4696554" y="3684741"/>
        <a:ext cx="4696553" cy="2102920"/>
      </dsp:txXfrm>
    </dsp:sp>
    <dsp:sp modelId="{0E11A8B2-C32E-4C9B-AEA0-3F0A41656DFB}">
      <dsp:nvSpPr>
        <dsp:cNvPr id="0" name=""/>
        <dsp:cNvSpPr/>
      </dsp:nvSpPr>
      <dsp:spPr>
        <a:xfrm>
          <a:off x="3034706" y="633547"/>
          <a:ext cx="2817932" cy="658286"/>
        </a:xfrm>
        <a:prstGeom prst="roundRect">
          <a:avLst/>
        </a:prstGeom>
        <a:solidFill>
          <a:srgbClr val="D1758E"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836,5 млн рублей</a:t>
          </a:r>
          <a:endParaRPr lang="ru-RU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066841" y="665682"/>
        <a:ext cx="2753662" cy="5940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ED761-6038-4239-95E4-39CD80F706DF}">
      <dsp:nvSpPr>
        <dsp:cNvPr id="0" name=""/>
        <dsp:cNvSpPr/>
      </dsp:nvSpPr>
      <dsp:spPr>
        <a:xfrm>
          <a:off x="1213618" y="745694"/>
          <a:ext cx="1017933" cy="91440"/>
        </a:xfrm>
        <a:custGeom>
          <a:avLst/>
          <a:gdLst/>
          <a:ahLst/>
          <a:cxnLst/>
          <a:rect l="0" t="0" r="0" b="0"/>
          <a:pathLst>
            <a:path>
              <a:moveTo>
                <a:pt x="97792" y="0"/>
              </a:moveTo>
              <a:lnTo>
                <a:pt x="97792" y="428424"/>
              </a:lnTo>
              <a:lnTo>
                <a:pt x="0" y="428424"/>
              </a:lnTo>
            </a:path>
          </a:pathLst>
        </a:custGeom>
        <a:noFill/>
        <a:ln w="12700" cap="flat" cmpd="sng" algn="ctr">
          <a:solidFill>
            <a:srgbClr val="D1758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F96A2-2DD3-4471-8316-FB1670B6BE68}">
      <dsp:nvSpPr>
        <dsp:cNvPr id="0" name=""/>
        <dsp:cNvSpPr/>
      </dsp:nvSpPr>
      <dsp:spPr>
        <a:xfrm>
          <a:off x="2231551" y="874543"/>
          <a:ext cx="1147788" cy="4648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057"/>
              </a:lnTo>
              <a:lnTo>
                <a:pt x="964863" y="759057"/>
              </a:lnTo>
              <a:lnTo>
                <a:pt x="964863" y="856849"/>
              </a:lnTo>
            </a:path>
          </a:pathLst>
        </a:custGeom>
        <a:noFill/>
        <a:ln w="12700" cap="flat" cmpd="sng" algn="ctr">
          <a:solidFill>
            <a:srgbClr val="D1758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590910-602B-40D3-913D-F76A948523C2}">
      <dsp:nvSpPr>
        <dsp:cNvPr id="0" name=""/>
        <dsp:cNvSpPr/>
      </dsp:nvSpPr>
      <dsp:spPr>
        <a:xfrm>
          <a:off x="1016060" y="874543"/>
          <a:ext cx="1215491" cy="545590"/>
        </a:xfrm>
        <a:custGeom>
          <a:avLst/>
          <a:gdLst/>
          <a:ahLst/>
          <a:cxnLst/>
          <a:rect l="0" t="0" r="0" b="0"/>
          <a:pathLst>
            <a:path>
              <a:moveTo>
                <a:pt x="1197046" y="0"/>
              </a:moveTo>
              <a:lnTo>
                <a:pt x="1197046" y="759057"/>
              </a:lnTo>
              <a:lnTo>
                <a:pt x="0" y="759057"/>
              </a:lnTo>
              <a:lnTo>
                <a:pt x="0" y="856849"/>
              </a:lnTo>
            </a:path>
          </a:pathLst>
        </a:custGeom>
        <a:noFill/>
        <a:ln w="12700" cap="flat" cmpd="sng" algn="ctr">
          <a:solidFill>
            <a:srgbClr val="D1758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76B9D-7DC1-4190-8B4F-69C96F94332E}">
      <dsp:nvSpPr>
        <dsp:cNvPr id="0" name=""/>
        <dsp:cNvSpPr/>
      </dsp:nvSpPr>
      <dsp:spPr>
        <a:xfrm>
          <a:off x="1296658" y="0"/>
          <a:ext cx="1869785" cy="874543"/>
        </a:xfrm>
        <a:prstGeom prst="rect">
          <a:avLst/>
        </a:prstGeom>
        <a:solidFill>
          <a:srgbClr val="1F4C6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354 </a:t>
          </a:r>
          <a:endParaRPr lang="ru-RU" sz="1600" b="1" u="sng" kern="1200" dirty="0" smtClean="0">
            <a:solidFill>
              <a:sysClr val="window" lastClr="FFFFFF"/>
            </a:solidFill>
            <a:latin typeface="Panton" panose="00000500000000000000"/>
            <a:ea typeface="+mn-ea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выступления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в </a:t>
          </a:r>
          <a:r>
            <a:rPr lang="ru-RU" sz="1600" b="1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СМИ</a:t>
          </a:r>
        </a:p>
      </dsp:txBody>
      <dsp:txXfrm>
        <a:off x="1296658" y="0"/>
        <a:ext cx="1869785" cy="874543"/>
      </dsp:txXfrm>
    </dsp:sp>
    <dsp:sp modelId="{3191F6B4-CE5B-409A-9B63-F6385A155A86}">
      <dsp:nvSpPr>
        <dsp:cNvPr id="0" name=""/>
        <dsp:cNvSpPr/>
      </dsp:nvSpPr>
      <dsp:spPr>
        <a:xfrm>
          <a:off x="0" y="1420134"/>
          <a:ext cx="2032120" cy="1193984"/>
        </a:xfrm>
        <a:prstGeom prst="rect">
          <a:avLst/>
        </a:prstGeom>
        <a:solidFill>
          <a:srgbClr val="D1758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42</a:t>
          </a:r>
          <a:r>
            <a:rPr lang="ru-RU" sz="1600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 - заместители главы администрации города</a:t>
          </a:r>
        </a:p>
      </dsp:txBody>
      <dsp:txXfrm>
        <a:off x="0" y="1420134"/>
        <a:ext cx="2032120" cy="1193984"/>
      </dsp:txXfrm>
    </dsp:sp>
    <dsp:sp modelId="{34791158-A099-4DFF-9D01-8D0EC23F4866}">
      <dsp:nvSpPr>
        <dsp:cNvPr id="0" name=""/>
        <dsp:cNvSpPr/>
      </dsp:nvSpPr>
      <dsp:spPr>
        <a:xfrm>
          <a:off x="2230225" y="1339418"/>
          <a:ext cx="2298228" cy="1689253"/>
        </a:xfrm>
        <a:prstGeom prst="rect">
          <a:avLst/>
        </a:prstGeom>
        <a:solidFill>
          <a:srgbClr val="D1758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246</a:t>
          </a:r>
          <a:r>
            <a:rPr lang="ru-RU" sz="1600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 - руководители и специалисты отраслевых и территориальных органов администрации города</a:t>
          </a:r>
        </a:p>
      </dsp:txBody>
      <dsp:txXfrm>
        <a:off x="2230225" y="1339418"/>
        <a:ext cx="2298228" cy="1689253"/>
      </dsp:txXfrm>
    </dsp:sp>
    <dsp:sp modelId="{9555372E-C0BF-4989-BBBC-78A41A5C5036}">
      <dsp:nvSpPr>
        <dsp:cNvPr id="0" name=""/>
        <dsp:cNvSpPr/>
      </dsp:nvSpPr>
      <dsp:spPr>
        <a:xfrm>
          <a:off x="23384" y="400159"/>
          <a:ext cx="1190234" cy="782509"/>
        </a:xfrm>
        <a:prstGeom prst="rect">
          <a:avLst/>
        </a:prstGeom>
        <a:solidFill>
          <a:srgbClr val="D1758E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66 </a:t>
          </a:r>
          <a:r>
            <a:rPr lang="ru-RU" sz="1600" kern="1200" dirty="0">
              <a:solidFill>
                <a:sysClr val="window" lastClr="FFFFFF"/>
              </a:solidFill>
              <a:latin typeface="Panton" panose="00000500000000000000"/>
              <a:ea typeface="+mn-ea"/>
              <a:cs typeface="+mn-cs"/>
            </a:rPr>
            <a:t>– глава города</a:t>
          </a:r>
        </a:p>
      </dsp:txBody>
      <dsp:txXfrm>
        <a:off x="23384" y="400159"/>
        <a:ext cx="1190234" cy="782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0.16655</cdr:x>
      <cdr:y>0.10309</cdr:y>
    </cdr:from>
    <cdr:to>
      <cdr:x>0.63068</cdr:x>
      <cdr:y>0.18502</cdr:y>
    </cdr:to>
    <cdr:sp macro="" textlink="">
      <cdr:nvSpPr>
        <cdr:cNvPr id="3" name="TextBox 2"/>
        <cdr:cNvSpPr txBox="1"/>
      </cdr:nvSpPr>
      <cdr:spPr>
        <a:xfrm xmlns:a="http://schemas.openxmlformats.org/drawingml/2006/main" rot="20202541">
          <a:off x="638832" y="508862"/>
          <a:ext cx="1780318" cy="4044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+ 1 771 ( + 18 %)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0.24837</cdr:x>
      <cdr:y>0.55961</cdr:y>
    </cdr:from>
    <cdr:to>
      <cdr:x>0.5069</cdr:x>
      <cdr:y>0.78694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78462" y="225094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0.13645</cdr:x>
      <cdr:y>0.488</cdr:y>
    </cdr:from>
    <cdr:to>
      <cdr:x>0.42148</cdr:x>
      <cdr:y>0.57209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23407" y="2408851"/>
          <a:ext cx="1093311" cy="415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10 135</a:t>
          </a:r>
          <a:endParaRPr lang="ru-RU" sz="1800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0.51191</cdr:x>
      <cdr:y>0.29645</cdr:y>
    </cdr:from>
    <cdr:to>
      <cdr:x>0.77044</cdr:x>
      <cdr:y>0.37971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63567" y="1463328"/>
          <a:ext cx="991663" cy="4109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bg1"/>
              </a:solidFill>
              <a:latin typeface="Arial Black" panose="020B0A04020102020204" pitchFamily="34" charset="0"/>
            </a:rPr>
            <a:t>11 906</a:t>
          </a:r>
          <a:endParaRPr lang="ru-RU" sz="18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0.57033</cdr:x>
      <cdr:y>0.38598</cdr:y>
    </cdr:from>
    <cdr:to>
      <cdr:x>0.77173</cdr:x>
      <cdr:y>0.49541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71800" y="1584176"/>
          <a:ext cx="978810" cy="449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10 076</a:t>
          </a:r>
          <a:endParaRPr lang="ru-RU" sz="2000" b="1" dirty="0">
            <a:solidFill>
              <a:schemeClr val="accent3">
                <a:lumMod val="50000"/>
              </a:schemeClr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0.55172</cdr:x>
      <cdr:y>0.38516</cdr:y>
    </cdr:from>
    <cdr:to>
      <cdr:x>0.74524</cdr:x>
      <cdr:y>0.47723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0280" y="1656185"/>
          <a:ext cx="883998" cy="395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11 703</a:t>
          </a:r>
          <a:endParaRPr lang="ru-RU" sz="2000" b="1" dirty="0">
            <a:solidFill>
              <a:schemeClr val="accent3">
                <a:lumMod val="50000"/>
              </a:schemeClr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0.64299</cdr:x>
      <cdr:y>0.12314</cdr:y>
    </cdr:from>
    <cdr:to>
      <cdr:x>0.92444</cdr:x>
      <cdr:y>0.32637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00977" y="667267"/>
          <a:ext cx="1182278" cy="1101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0.58884</cdr:x>
      <cdr:y>0.06004</cdr:y>
    </cdr:from>
    <cdr:to>
      <cdr:x>0.63478</cdr:x>
      <cdr:y>0.12206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67478" y="357460"/>
          <a:ext cx="184731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endParaRPr lang="ru-RU" sz="1800" b="1" dirty="0" smtClean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0.25693</cdr:x>
      <cdr:y>0.18854</cdr:y>
    </cdr:from>
    <cdr:to>
      <cdr:x>0.50003</cdr:x>
      <cdr:y>0.27615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13900" y="1249134"/>
          <a:ext cx="864721" cy="580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56</a:t>
          </a:r>
          <a:endParaRPr lang="ru-RU" sz="2800" b="1" dirty="0">
            <a:solidFill>
              <a:schemeClr val="accent1">
                <a:lumMod val="50000"/>
              </a:schemeClr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0.20632</cdr:x>
      <cdr:y>0.68083</cdr:y>
    </cdr:from>
    <cdr:to>
      <cdr:x>0.41743</cdr:x>
      <cdr:y>0.75506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33880" y="4510693"/>
          <a:ext cx="750932" cy="491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11</a:t>
          </a:r>
        </a:p>
        <a:p xmlns:a="http://schemas.openxmlformats.org/drawingml/2006/main">
          <a:pPr algn="ctr"/>
          <a:endParaRPr lang="ru-RU" sz="2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0.18607</cdr:x>
      <cdr:y>0.43992</cdr:y>
    </cdr:from>
    <cdr:to>
      <cdr:x>0.45691</cdr:x>
      <cdr:y>0.53955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61872" y="2914563"/>
          <a:ext cx="963394" cy="6600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45</a:t>
          </a:r>
          <a:endParaRPr lang="ru-RU" sz="28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0.44555</cdr:x>
      <cdr:y>0.43523</cdr:y>
    </cdr:from>
    <cdr:to>
      <cdr:x>0.62401</cdr:x>
      <cdr:y>0.51694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77520" y="2059450"/>
          <a:ext cx="792088" cy="386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0.17283</cdr:x>
      <cdr:y>0.50402</cdr:y>
    </cdr:from>
    <cdr:to>
      <cdr:x>0.41688</cdr:x>
      <cdr:y>0.60141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21819" y="2562539"/>
          <a:ext cx="878080" cy="495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1 745</a:t>
          </a:r>
          <a:endParaRPr lang="ru-RU" sz="2000" b="1" dirty="0" smtClean="0">
            <a:ln>
              <a:solidFill>
                <a:srgbClr val="1F4E79"/>
              </a:solidFill>
            </a:ln>
            <a:solidFill>
              <a:prstClr val="white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0.72135</cdr:x>
      <cdr:y>0.30502</cdr:y>
    </cdr:from>
    <cdr:to>
      <cdr:x>0.91604</cdr:x>
      <cdr:y>0.51145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01656" y="1443324"/>
          <a:ext cx="864096" cy="976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0.73757</cdr:x>
      <cdr:y>0.30502</cdr:y>
    </cdr:from>
    <cdr:to>
      <cdr:x>0.93226</cdr:x>
      <cdr:y>0.49827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3664" y="1443324"/>
          <a:ext cx="86409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0.6889</cdr:x>
      <cdr:y>0.26218</cdr:y>
    </cdr:from>
    <cdr:to>
      <cdr:x>0.94848</cdr:x>
      <cdr:y>0.3952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57640" y="1240591"/>
          <a:ext cx="1152128" cy="629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6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0.26289</cdr:x>
      <cdr:y>0.17792</cdr:y>
    </cdr:from>
    <cdr:to>
      <cdr:x>0.63134</cdr:x>
      <cdr:y>0.29778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945855" y="904599"/>
          <a:ext cx="1325665" cy="609392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002060"/>
          </a:solidFill>
          <a:tailEnd type="triangle"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0.25086</cdr:x>
      <cdr:y>0.24302</cdr:y>
    </cdr:from>
    <cdr:to>
      <cdr:x>0.45688</cdr:x>
      <cdr:y>0.43626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113424" y="114992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0.19397</cdr:x>
      <cdr:y>0.16888</cdr:y>
    </cdr:from>
    <cdr:to>
      <cdr:x>0.64331</cdr:x>
      <cdr:y>0.24979</cdr:y>
    </cdr:to>
    <cdr:sp macro="" textlink="">
      <cdr:nvSpPr>
        <cdr:cNvPr id="18" name="TextBox 17"/>
        <cdr:cNvSpPr txBox="1"/>
      </cdr:nvSpPr>
      <cdr:spPr>
        <a:xfrm xmlns:a="http://schemas.openxmlformats.org/drawingml/2006/main" rot="20050443">
          <a:off x="697899" y="858610"/>
          <a:ext cx="1616703" cy="411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+ 223 (+ 12,8 %)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0.77002</cdr:x>
      <cdr:y>0.45607</cdr:y>
    </cdr:from>
    <cdr:to>
      <cdr:x>0.97604</cdr:x>
      <cdr:y>0.64931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417680" y="215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0.51306</cdr:x>
      <cdr:y>0.32664</cdr:y>
    </cdr:from>
    <cdr:to>
      <cdr:x>0.7823</cdr:x>
      <cdr:y>0.44838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845955" y="1660683"/>
          <a:ext cx="968712" cy="6189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1 968</a:t>
          </a:r>
          <a:endParaRPr lang="ru-RU" sz="2000" b="1" dirty="0" smtClean="0">
            <a:ln>
              <a:solidFill>
                <a:srgbClr val="1F4E79"/>
              </a:solidFill>
            </a:ln>
            <a:solidFill>
              <a:prstClr val="white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0.10993</cdr:x>
      <cdr:y>0.56259</cdr:y>
    </cdr:from>
    <cdr:to>
      <cdr:x>0.31091</cdr:x>
      <cdr:y>0.75583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51384" y="2662095"/>
          <a:ext cx="100811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0.21658</cdr:x>
      <cdr:y>0.18181</cdr:y>
    </cdr:from>
    <cdr:to>
      <cdr:x>0.39399</cdr:x>
      <cdr:y>0.29829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0736" y="674363"/>
          <a:ext cx="1008147" cy="432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0.10001</cdr:x>
      <cdr:y>0.41376</cdr:y>
    </cdr:from>
    <cdr:to>
      <cdr:x>0.30592</cdr:x>
      <cdr:y>0.54494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68301" y="1534658"/>
          <a:ext cx="1170101" cy="4865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0.60438</cdr:x>
      <cdr:y>0.3006</cdr:y>
    </cdr:from>
    <cdr:to>
      <cdr:x>0.79486</cdr:x>
      <cdr:y>0.45598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356483" y="1829062"/>
          <a:ext cx="1373006" cy="945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805</a:t>
          </a:r>
        </a:p>
      </cdr:txBody>
    </cdr:sp>
  </cdr:relSizeAnchor>
  <cdr:relSizeAnchor xmlns:cdr="http://schemas.openxmlformats.org/drawingml/2006/chartDrawing">
    <cdr:from>
      <cdr:x>0.43456</cdr:x>
      <cdr:y>0.16568</cdr:y>
    </cdr:from>
    <cdr:to>
      <cdr:x>0.50449</cdr:x>
      <cdr:y>0.22696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132347" y="1008112"/>
          <a:ext cx="504056" cy="3728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6</a:t>
          </a:r>
          <a:endParaRPr lang="ru-RU" sz="2000" b="1" dirty="0" smtClean="0">
            <a:ln>
              <a:solidFill>
                <a:srgbClr val="1F4E79"/>
              </a:solidFill>
            </a:ln>
            <a:solidFill>
              <a:prstClr val="white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0.4895</cdr:x>
      <cdr:y>0.1716</cdr:y>
    </cdr:from>
    <cdr:to>
      <cdr:x>0.60638</cdr:x>
      <cdr:y>0.25856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528391" y="1044116"/>
          <a:ext cx="842487" cy="529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195</a:t>
          </a:r>
          <a:endParaRPr lang="ru-RU" sz="2000" b="1" dirty="0" smtClean="0">
            <a:ln>
              <a:solidFill>
                <a:srgbClr val="1F4E79"/>
              </a:solidFill>
            </a:ln>
            <a:solidFill>
              <a:prstClr val="white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0.7013</cdr:x>
      <cdr:y>0.71014</cdr:y>
    </cdr:from>
    <cdr:to>
      <cdr:x>0.86622</cdr:x>
      <cdr:y>0.89418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888432" y="352839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0.4945</cdr:x>
      <cdr:y>0.53846</cdr:y>
    </cdr:from>
    <cdr:to>
      <cdr:x>0.55343</cdr:x>
      <cdr:y>0.67386</cdr:y>
    </cdr:to>
    <cdr:sp macro="" textlink="">
      <cdr:nvSpPr>
        <cdr:cNvPr id="14" name="TextBox 13"/>
        <cdr:cNvSpPr txBox="1"/>
      </cdr:nvSpPr>
      <cdr:spPr>
        <a:xfrm xmlns:a="http://schemas.openxmlformats.org/drawingml/2006/main" rot="5400000">
          <a:off x="3364850" y="3475909"/>
          <a:ext cx="823865" cy="424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36</a:t>
          </a:r>
          <a:endParaRPr lang="ru-RU" sz="2000" b="1" dirty="0" smtClean="0">
            <a:ln>
              <a:solidFill>
                <a:srgbClr val="1F4E79"/>
              </a:solidFill>
            </a:ln>
            <a:solidFill>
              <a:prstClr val="white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0.44555</cdr:x>
      <cdr:y>0.43523</cdr:y>
    </cdr:from>
    <cdr:to>
      <cdr:x>0.62401</cdr:x>
      <cdr:y>0.51694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77520" y="2059450"/>
          <a:ext cx="792088" cy="386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0.17677</cdr:x>
      <cdr:y>0.52304</cdr:y>
    </cdr:from>
    <cdr:to>
      <cdr:x>0.42082</cdr:x>
      <cdr:y>0.62043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93827" y="2367468"/>
          <a:ext cx="957905" cy="440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531</a:t>
          </a:r>
          <a:endParaRPr lang="ru-RU" sz="2000" b="1" dirty="0" smtClean="0">
            <a:ln>
              <a:solidFill>
                <a:srgbClr val="1F4E79"/>
              </a:solidFill>
            </a:ln>
            <a:solidFill>
              <a:prstClr val="white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0.72135</cdr:x>
      <cdr:y>0.30502</cdr:y>
    </cdr:from>
    <cdr:to>
      <cdr:x>0.91604</cdr:x>
      <cdr:y>0.51145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01656" y="1443324"/>
          <a:ext cx="864096" cy="976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0.73757</cdr:x>
      <cdr:y>0.30502</cdr:y>
    </cdr:from>
    <cdr:to>
      <cdr:x>0.93226</cdr:x>
      <cdr:y>0.49827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3664" y="1443324"/>
          <a:ext cx="86409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0.31436</cdr:x>
      <cdr:y>0.14437</cdr:y>
    </cdr:from>
    <cdr:to>
      <cdr:x>0.62686</cdr:x>
      <cdr:y>0.29022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1233887" y="653473"/>
          <a:ext cx="1226574" cy="66017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002060"/>
          </a:solidFill>
          <a:tailEnd type="triangle"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0.25086</cdr:x>
      <cdr:y>0.24302</cdr:y>
    </cdr:from>
    <cdr:to>
      <cdr:x>0.45688</cdr:x>
      <cdr:y>0.43626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113424" y="114992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0.23815</cdr:x>
      <cdr:y>0.14266</cdr:y>
    </cdr:from>
    <cdr:to>
      <cdr:x>0.67742</cdr:x>
      <cdr:y>0.23582</cdr:y>
    </cdr:to>
    <cdr:sp macro="" textlink="">
      <cdr:nvSpPr>
        <cdr:cNvPr id="18" name="TextBox 17"/>
        <cdr:cNvSpPr txBox="1"/>
      </cdr:nvSpPr>
      <cdr:spPr>
        <a:xfrm xmlns:a="http://schemas.openxmlformats.org/drawingml/2006/main" rot="20157329">
          <a:off x="823125" y="457806"/>
          <a:ext cx="1518285" cy="298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+ 186 (+ 35 %)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0.77002</cdr:x>
      <cdr:y>0.45607</cdr:y>
    </cdr:from>
    <cdr:to>
      <cdr:x>0.97604</cdr:x>
      <cdr:y>0.64931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417680" y="215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0.54369</cdr:x>
      <cdr:y>0.33297</cdr:y>
    </cdr:from>
    <cdr:to>
      <cdr:x>0.77493</cdr:x>
      <cdr:y>0.43216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133987" y="1507132"/>
          <a:ext cx="907626" cy="4489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717</a:t>
          </a:r>
          <a:endParaRPr lang="ru-RU" sz="20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0.41468</cdr:x>
      <cdr:y>0.61241</cdr:y>
    </cdr:from>
    <cdr:to>
      <cdr:x>0.63016</cdr:x>
      <cdr:y>0.69721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59640" y="2340260"/>
          <a:ext cx="914400" cy="324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0.32134</cdr:x>
      <cdr:y>0.43333</cdr:y>
    </cdr:from>
    <cdr:to>
      <cdr:x>0.53683</cdr:x>
      <cdr:y>0.50875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3596" y="1655905"/>
          <a:ext cx="914400" cy="288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0.44861</cdr:x>
      <cdr:y>0.31092</cdr:y>
    </cdr:from>
    <cdr:to>
      <cdr:x>0.72012</cdr:x>
      <cdr:y>0.40513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03656" y="1188132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solidFill>
              <a:schemeClr val="accent1">
                <a:lumMod val="50000"/>
              </a:schemeClr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0.37931</cdr:x>
      <cdr:y>0.01756</cdr:y>
    </cdr:from>
    <cdr:to>
      <cdr:x>0.65086</cdr:x>
      <cdr:y>0.14778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68351" y="87383"/>
          <a:ext cx="226825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rPr>
            <a:t>11 703</a:t>
          </a:r>
          <a:endParaRPr lang="ru-RU" sz="3200" dirty="0">
            <a:solidFill>
              <a:schemeClr val="accent5">
                <a:lumMod val="50000"/>
              </a:schemeClr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0.16497</cdr:x>
      <cdr:y>0.59723</cdr:y>
    </cdr:from>
    <cdr:to>
      <cdr:x>0.43254</cdr:x>
      <cdr:y>0.72246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1772" y="1296144"/>
          <a:ext cx="992260" cy="2717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rPr>
            <a:t>59</a:t>
          </a:r>
          <a:endParaRPr lang="ru-RU" sz="18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0.55642</cdr:x>
      <cdr:y>0.23289</cdr:y>
    </cdr:from>
    <cdr:to>
      <cdr:x>0.81811</cdr:x>
      <cdr:y>0.57502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44216" y="6224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0.52798</cdr:x>
      <cdr:y>0.43133</cdr:y>
    </cdr:from>
    <cdr:to>
      <cdr:x>0.73718</cdr:x>
      <cdr:y>0.62009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57976" y="936104"/>
          <a:ext cx="775806" cy="409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ctr"/>
          <a:r>
            <a: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 pitchFamily="34" charset="0"/>
            </a:rPr>
            <a:t>203</a:t>
          </a:r>
          <a:endParaRPr lang="ru-RU" sz="1800" dirty="0">
            <a:solidFill>
              <a:schemeClr val="bg1"/>
            </a:solidFill>
            <a:latin typeface="Arial Black" panose="020B0A04020102020204" pitchFamily="34" charset="0"/>
          </a:endParaRP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0.24272</cdr:x>
      <cdr:y>0.14886</cdr:y>
    </cdr:from>
    <cdr:to>
      <cdr:x>0.48929</cdr:x>
      <cdr:y>0.28158</cdr:y>
    </cdr:to>
    <cdr:sp macro="" textlink="">
      <cdr:nvSpPr>
        <cdr:cNvPr id="6" name="TextBox 5"/>
        <cdr:cNvSpPr txBox="1"/>
      </cdr:nvSpPr>
      <cdr:spPr>
        <a:xfrm xmlns:a="http://schemas.openxmlformats.org/drawingml/2006/main" rot="19711284">
          <a:off x="900100" y="323074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+144 ( + 3,4%)</a:t>
          </a:r>
          <a:endParaRPr lang="ru-RU" sz="1400" b="1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0.12609</cdr:x>
      <cdr:y>0.50036</cdr:y>
    </cdr:from>
    <cdr:to>
      <cdr:x>0.39366</cdr:x>
      <cdr:y>0.60272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7593" y="2405092"/>
          <a:ext cx="992260" cy="4920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rPr>
            <a:t>10 076</a:t>
          </a:r>
          <a:endParaRPr lang="ru-RU" sz="18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0.55642</cdr:x>
      <cdr:y>0.23289</cdr:y>
    </cdr:from>
    <cdr:to>
      <cdr:x>0.81811</cdr:x>
      <cdr:y>0.57502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44216" y="6224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0.50713</cdr:x>
      <cdr:y>0.32552</cdr:y>
    </cdr:from>
    <cdr:to>
      <cdr:x>0.79559</cdr:x>
      <cdr:y>0.41312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80640" y="1564675"/>
          <a:ext cx="1069729" cy="421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/>
          <a:r>
            <a: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 pitchFamily="34" charset="0"/>
            </a:rPr>
            <a:t>11 703</a:t>
          </a:r>
          <a:endParaRPr lang="ru-RU" sz="1800" dirty="0">
            <a:solidFill>
              <a:schemeClr val="bg1"/>
            </a:solidFill>
            <a:latin typeface="Arial Black" panose="020B0A04020102020204" pitchFamily="34" charset="0"/>
          </a:endParaRP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0.19096</cdr:x>
      <cdr:y>0.07087</cdr:y>
    </cdr:from>
    <cdr:to>
      <cdr:x>0.61774</cdr:x>
      <cdr:y>0.14937</cdr:y>
    </cdr:to>
    <cdr:sp macro="" textlink="">
      <cdr:nvSpPr>
        <cdr:cNvPr id="5" name="TextBox 4"/>
        <cdr:cNvSpPr txBox="1"/>
      </cdr:nvSpPr>
      <cdr:spPr>
        <a:xfrm xmlns:a="http://schemas.openxmlformats.org/drawingml/2006/main" rot="20073603">
          <a:off x="708140" y="359037"/>
          <a:ext cx="1582698" cy="3976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+ 1 627 ( + 16 %)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0.51839</cdr:x>
      <cdr:y>0.2314</cdr:y>
    </cdr:from>
    <cdr:to>
      <cdr:x>0.74709</cdr:x>
      <cdr:y>0.29473</cdr:y>
    </cdr:to>
    <cdr:sp macro="" textlink="">
      <cdr:nvSpPr>
        <cdr:cNvPr id="2" name="TextBox 15"/>
        <cdr:cNvSpPr txBox="1"/>
      </cdr:nvSpPr>
      <cdr:spPr>
        <a:xfrm xmlns:a="http://schemas.openxmlformats.org/drawingml/2006/main" rot="1609684">
          <a:off x="3764061" y="843438"/>
          <a:ext cx="1660621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i="1" dirty="0" smtClean="0">
              <a:latin typeface="Arial" panose="020B0604020202020204" pitchFamily="34" charset="0"/>
              <a:cs typeface="Arial" panose="020B0604020202020204" pitchFamily="34" charset="0"/>
            </a:rPr>
            <a:t>+ 50,0 (+3,8 %)</a:t>
          </a:r>
          <a:endParaRPr lang="ru-RU" sz="900" b="1" i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0.51385</cdr:x>
      <cdr:y>0.4805</cdr:y>
    </cdr:from>
    <cdr:to>
      <cdr:x>0.76783</cdr:x>
      <cdr:y>0.56933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0253" y="1731674"/>
          <a:ext cx="771190" cy="320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solidFill>
                <a:schemeClr val="bg1"/>
              </a:solidFill>
              <a:latin typeface="Arial Black" panose="020B0A04020102020204" pitchFamily="34" charset="0"/>
            </a:rPr>
            <a:t>1 427</a:t>
          </a:r>
          <a:endParaRPr lang="ru-RU" sz="18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0.1107</cdr:x>
      <cdr:y>0.51047</cdr:y>
    </cdr:from>
    <cdr:to>
      <cdr:x>0.36467</cdr:x>
      <cdr:y>0.61885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6117" y="1839686"/>
          <a:ext cx="771159" cy="390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bg1"/>
              </a:solidFill>
              <a:latin typeface="Arial Black" panose="020B0A04020102020204" pitchFamily="34" charset="0"/>
            </a:rPr>
            <a:t>1 278</a:t>
          </a:r>
          <a:endParaRPr lang="ru-RU" sz="18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0.52</cdr:x>
      <cdr:y>0.41073</cdr:y>
    </cdr:from>
    <cdr:to>
      <cdr:x>0.77398</cdr:x>
      <cdr:y>0.49956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72208" y="1500957"/>
          <a:ext cx="914429" cy="324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solidFill>
                <a:schemeClr val="bg1"/>
              </a:solidFill>
              <a:latin typeface="Arial Black" panose="020B0A04020102020204" pitchFamily="34" charset="0"/>
            </a:rPr>
            <a:t>4 261</a:t>
          </a:r>
          <a:endParaRPr lang="ru-RU" sz="20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0.13021</cdr:x>
      <cdr:y>0.50239</cdr:y>
    </cdr:from>
    <cdr:to>
      <cdr:x>0.38418</cdr:x>
      <cdr:y>0.61077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68825" y="1835924"/>
          <a:ext cx="914394" cy="39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bg1"/>
              </a:solidFill>
              <a:latin typeface="Arial Black" panose="020B0A04020102020204" pitchFamily="34" charset="0"/>
            </a:rPr>
            <a:t>3 477</a:t>
          </a:r>
          <a:endParaRPr lang="ru-RU" sz="20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0.01177</cdr:x>
      <cdr:y>0.04875</cdr:y>
    </cdr:from>
    <cdr:to>
      <cdr:x>0.23974</cdr:x>
      <cdr:y>0.17122</cdr:y>
    </cdr:to>
    <cdr:sp macro="" textlink="">
      <cdr:nvSpPr>
        <cdr:cNvPr id="2" name="TextBox 15"/>
        <cdr:cNvSpPr txBox="1"/>
      </cdr:nvSpPr>
      <cdr:spPr>
        <a:xfrm xmlns:a="http://schemas.openxmlformats.org/drawingml/2006/main">
          <a:off x="57628" y="159276"/>
          <a:ext cx="1116124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32,1 %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0.13237</cdr:x>
      <cdr:y>0.15951</cdr:y>
    </cdr:from>
    <cdr:to>
      <cdr:x>0.1914</cdr:x>
      <cdr:y>0.26491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 flipH="1" flipV="1">
          <a:off x="648072" y="521140"/>
          <a:ext cx="289004" cy="3443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0.60303</cdr:x>
      <cdr:y>0.71632</cdr:y>
    </cdr:from>
    <cdr:to>
      <cdr:x>0.71334</cdr:x>
      <cdr:y>0.7604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2952328" y="2340260"/>
          <a:ext cx="540060" cy="14401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0.72069</cdr:x>
      <cdr:y>0.68326</cdr:y>
    </cdr:from>
    <cdr:to>
      <cdr:x>0.94866</cdr:x>
      <cdr:y>0.80572</cdr:y>
    </cdr:to>
    <cdr:sp macro="" textlink="">
      <cdr:nvSpPr>
        <cdr:cNvPr id="8" name="TextBox 15"/>
        <cdr:cNvSpPr txBox="1"/>
      </cdr:nvSpPr>
      <cdr:spPr>
        <a:xfrm xmlns:a="http://schemas.openxmlformats.org/drawingml/2006/main">
          <a:off x="3528392" y="2232248"/>
          <a:ext cx="1116124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67,9 %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0.18675</cdr:x>
      <cdr:y>0.11012</cdr:y>
    </cdr:from>
    <cdr:to>
      <cdr:x>0.3137</cdr:x>
      <cdr:y>0.21539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907444" y="425005"/>
          <a:ext cx="616866" cy="40629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0.20438</cdr:x>
      <cdr:y>0.12596</cdr:y>
    </cdr:from>
    <cdr:to>
      <cdr:x>0.35921</cdr:x>
      <cdr:y>0.26833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07141" y="432047"/>
          <a:ext cx="1293301" cy="488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1 585</a:t>
          </a:r>
          <a:endParaRPr lang="ru-RU" sz="24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0.1681</cdr:x>
      <cdr:y>0.37787</cdr:y>
    </cdr:from>
    <cdr:to>
      <cdr:x>0.33</cdr:x>
      <cdr:y>0.50905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04156" y="1296143"/>
          <a:ext cx="1352310" cy="449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</a:t>
          </a:r>
          <a:r>
            <a:rPr lang="ru-RU" sz="24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 746</a:t>
          </a:r>
          <a:endParaRPr lang="ru-RU" sz="24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0.27068</cdr:x>
      <cdr:y>0.64148</cdr:y>
    </cdr:from>
    <cdr:to>
      <cdr:x>0.32034</cdr:x>
      <cdr:y>0.87695</cdr:y>
    </cdr:to>
    <cdr:sp macro="" textlink="">
      <cdr:nvSpPr>
        <cdr:cNvPr id="4" name="TextBox 3"/>
        <cdr:cNvSpPr txBox="1"/>
      </cdr:nvSpPr>
      <cdr:spPr>
        <a:xfrm xmlns:a="http://schemas.openxmlformats.org/drawingml/2006/main" rot="18555618">
          <a:off x="2064550" y="2396774"/>
          <a:ext cx="807689" cy="414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45</a:t>
          </a:r>
          <a:endParaRPr lang="ru-RU" sz="24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08DE6-17A0-4B8C-873A-364BD3A4DB2E}" type="datetimeFigureOut">
              <a:rPr lang="ru-RU" smtClean="0"/>
              <a:t>06.06.2025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6817B-B81B-40AF-A9EF-C4281D47499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9432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E9320B0-25E3-49CD-BA54-D20A4B6A7C55}" type="datetimeFigureOut">
              <a:rPr lang="ru-RU"/>
              <a:pPr>
                <a:defRPr/>
              </a:pPr>
              <a:t>06.06.2025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744538"/>
            <a:ext cx="53308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113"/>
            <a:ext cx="5438775" cy="44677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63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B29909F-4D17-4992-ACD1-D3FB2B00B1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5575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28827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9324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57654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22067" algn="l" defTabSz="11288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86480" algn="l" defTabSz="11288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50894" algn="l" defTabSz="11288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15307" algn="l" defTabSz="11288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8788" y="2253716"/>
            <a:ext cx="8826262" cy="155509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7576" y="4111096"/>
            <a:ext cx="7268687" cy="18540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6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4DF62-41EF-4DFF-96B5-5D28BC7466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3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8ABD-E07D-4F6A-8119-0DA0D694B6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28282" y="290532"/>
            <a:ext cx="2336364" cy="619015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9192" y="290532"/>
            <a:ext cx="6836027" cy="619015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71E3-CB2C-4F29-B64C-FCC00F2FC1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0F4D-DBD4-472E-9A58-F5AAE87FB8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252" y="4661931"/>
            <a:ext cx="8826262" cy="1440898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0252" y="3074927"/>
            <a:ext cx="8826262" cy="158700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6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5114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153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19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22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268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30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6B76-11B1-4D85-821E-D1F7036DAD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0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9192" y="1692805"/>
            <a:ext cx="4586195" cy="478788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8451" y="1692805"/>
            <a:ext cx="4586195" cy="478788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56B-1145-49DD-9670-FD4703C656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4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192" y="1623951"/>
            <a:ext cx="4587998" cy="67678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30" indent="0">
              <a:buNone/>
              <a:defRPr sz="2200" b="1"/>
            </a:lvl2pPr>
            <a:lvl3pPr marL="1007662" indent="0">
              <a:buNone/>
              <a:defRPr sz="2000" b="1"/>
            </a:lvl3pPr>
            <a:lvl4pPr marL="1511492" indent="0">
              <a:buNone/>
              <a:defRPr sz="1700" b="1"/>
            </a:lvl4pPr>
            <a:lvl5pPr marL="2015322" indent="0">
              <a:buNone/>
              <a:defRPr sz="1700" b="1"/>
            </a:lvl5pPr>
            <a:lvl6pPr marL="2519153" indent="0">
              <a:buNone/>
              <a:defRPr sz="1700" b="1"/>
            </a:lvl6pPr>
            <a:lvl7pPr marL="3022984" indent="0">
              <a:buNone/>
              <a:defRPr sz="1700" b="1"/>
            </a:lvl7pPr>
            <a:lvl8pPr marL="3526815" indent="0">
              <a:buNone/>
              <a:defRPr sz="1700" b="1"/>
            </a:lvl8pPr>
            <a:lvl9pPr marL="403064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9192" y="2300735"/>
            <a:ext cx="4587998" cy="417995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74847" y="1623951"/>
            <a:ext cx="4589801" cy="67678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30" indent="0">
              <a:buNone/>
              <a:defRPr sz="2200" b="1"/>
            </a:lvl2pPr>
            <a:lvl3pPr marL="1007662" indent="0">
              <a:buNone/>
              <a:defRPr sz="2000" b="1"/>
            </a:lvl3pPr>
            <a:lvl4pPr marL="1511492" indent="0">
              <a:buNone/>
              <a:defRPr sz="1700" b="1"/>
            </a:lvl4pPr>
            <a:lvl5pPr marL="2015322" indent="0">
              <a:buNone/>
              <a:defRPr sz="1700" b="1"/>
            </a:lvl5pPr>
            <a:lvl6pPr marL="2519153" indent="0">
              <a:buNone/>
              <a:defRPr sz="1700" b="1"/>
            </a:lvl6pPr>
            <a:lvl7pPr marL="3022984" indent="0">
              <a:buNone/>
              <a:defRPr sz="1700" b="1"/>
            </a:lvl7pPr>
            <a:lvl8pPr marL="3526815" indent="0">
              <a:buNone/>
              <a:defRPr sz="1700" b="1"/>
            </a:lvl8pPr>
            <a:lvl9pPr marL="403064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74847" y="2300735"/>
            <a:ext cx="4589801" cy="417995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907EE-2710-4B01-A59E-4CC3BBC381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E7E-FA9A-4B9B-B123-8D2413890B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1C09-1D47-4C96-A8DF-77587DE97B6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94" y="288851"/>
            <a:ext cx="3416211" cy="122929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9793" y="288854"/>
            <a:ext cx="5804854" cy="619183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9194" y="1518152"/>
            <a:ext cx="3416211" cy="4962536"/>
          </a:xfrm>
        </p:spPr>
        <p:txBody>
          <a:bodyPr/>
          <a:lstStyle>
            <a:lvl1pPr marL="0" indent="0">
              <a:buNone/>
              <a:defRPr sz="1600"/>
            </a:lvl1pPr>
            <a:lvl2pPr marL="503830" indent="0">
              <a:buNone/>
              <a:defRPr sz="1400"/>
            </a:lvl2pPr>
            <a:lvl3pPr marL="1007662" indent="0">
              <a:buNone/>
              <a:defRPr sz="1100"/>
            </a:lvl3pPr>
            <a:lvl4pPr marL="1511492" indent="0">
              <a:buNone/>
              <a:defRPr sz="1100"/>
            </a:lvl4pPr>
            <a:lvl5pPr marL="2015322" indent="0">
              <a:buNone/>
              <a:defRPr sz="1100"/>
            </a:lvl5pPr>
            <a:lvl6pPr marL="2519153" indent="0">
              <a:buNone/>
              <a:defRPr sz="1100"/>
            </a:lvl6pPr>
            <a:lvl7pPr marL="3022984" indent="0">
              <a:buNone/>
              <a:defRPr sz="1100"/>
            </a:lvl7pPr>
            <a:lvl8pPr marL="3526815" indent="0">
              <a:buNone/>
              <a:defRPr sz="1100"/>
            </a:lvl8pPr>
            <a:lvl9pPr marL="4030645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74F3-119F-4996-BC5B-D3DF44E70D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5305" y="5078413"/>
            <a:ext cx="6230303" cy="59953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35305" y="648236"/>
            <a:ext cx="6230303" cy="4352925"/>
          </a:xfrm>
        </p:spPr>
        <p:txBody>
          <a:bodyPr/>
          <a:lstStyle>
            <a:lvl1pPr marL="0" indent="0">
              <a:buNone/>
              <a:defRPr sz="3600"/>
            </a:lvl1pPr>
            <a:lvl2pPr marL="503830" indent="0">
              <a:buNone/>
              <a:defRPr sz="3100"/>
            </a:lvl2pPr>
            <a:lvl3pPr marL="1007662" indent="0">
              <a:buNone/>
              <a:defRPr sz="2600"/>
            </a:lvl3pPr>
            <a:lvl4pPr marL="1511492" indent="0">
              <a:buNone/>
              <a:defRPr sz="2200"/>
            </a:lvl4pPr>
            <a:lvl5pPr marL="2015322" indent="0">
              <a:buNone/>
              <a:defRPr sz="2200"/>
            </a:lvl5pPr>
            <a:lvl6pPr marL="2519153" indent="0">
              <a:buNone/>
              <a:defRPr sz="2200"/>
            </a:lvl6pPr>
            <a:lvl7pPr marL="3022984" indent="0">
              <a:buNone/>
              <a:defRPr sz="2200"/>
            </a:lvl7pPr>
            <a:lvl8pPr marL="3526815" indent="0">
              <a:buNone/>
              <a:defRPr sz="2200"/>
            </a:lvl8pPr>
            <a:lvl9pPr marL="4030645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5305" y="5677948"/>
            <a:ext cx="6230303" cy="851440"/>
          </a:xfrm>
        </p:spPr>
        <p:txBody>
          <a:bodyPr/>
          <a:lstStyle>
            <a:lvl1pPr marL="0" indent="0">
              <a:buNone/>
              <a:defRPr sz="1600"/>
            </a:lvl1pPr>
            <a:lvl2pPr marL="503830" indent="0">
              <a:buNone/>
              <a:defRPr sz="1400"/>
            </a:lvl2pPr>
            <a:lvl3pPr marL="1007662" indent="0">
              <a:buNone/>
              <a:defRPr sz="1100"/>
            </a:lvl3pPr>
            <a:lvl4pPr marL="1511492" indent="0">
              <a:buNone/>
              <a:defRPr sz="1100"/>
            </a:lvl4pPr>
            <a:lvl5pPr marL="2015322" indent="0">
              <a:buNone/>
              <a:defRPr sz="1100"/>
            </a:lvl5pPr>
            <a:lvl6pPr marL="2519153" indent="0">
              <a:buNone/>
              <a:defRPr sz="1100"/>
            </a:lvl6pPr>
            <a:lvl7pPr marL="3022984" indent="0">
              <a:buNone/>
              <a:defRPr sz="1100"/>
            </a:lvl7pPr>
            <a:lvl8pPr marL="3526815" indent="0">
              <a:buNone/>
              <a:defRPr sz="1100"/>
            </a:lvl8pPr>
            <a:lvl9pPr marL="4030645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5AAF-7722-496D-B44A-D6B62956A1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100766" tIns="50384" rIns="100766" bIns="5038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192" y="1692805"/>
            <a:ext cx="9345454" cy="4787882"/>
          </a:xfrm>
          <a:prstGeom prst="rect">
            <a:avLst/>
          </a:prstGeom>
        </p:spPr>
        <p:txBody>
          <a:bodyPr vert="horz" lIns="100766" tIns="50384" rIns="100766" bIns="5038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9192" y="6724197"/>
            <a:ext cx="2422896" cy="386255"/>
          </a:xfrm>
          <a:prstGeom prst="rect">
            <a:avLst/>
          </a:prstGeom>
        </p:spPr>
        <p:txBody>
          <a:bodyPr vert="horz" lIns="100766" tIns="50384" rIns="100766" bIns="5038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662" fontAlgn="auto">
              <a:spcBef>
                <a:spcPts val="0"/>
              </a:spcBef>
              <a:spcAft>
                <a:spcPts val="0"/>
              </a:spcAft>
            </a:pPr>
            <a:fld id="{33006462-0257-4600-84A4-56F4AB22CEC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07662" fontAlgn="auto">
                <a:spcBef>
                  <a:spcPts val="0"/>
                </a:spcBef>
                <a:spcAft>
                  <a:spcPts val="0"/>
                </a:spcAft>
              </a:pPr>
              <a:t>06.06.2025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7812" y="6724197"/>
            <a:ext cx="3288215" cy="386255"/>
          </a:xfrm>
          <a:prstGeom prst="rect">
            <a:avLst/>
          </a:prstGeom>
        </p:spPr>
        <p:txBody>
          <a:bodyPr vert="horz" lIns="100766" tIns="50384" rIns="100766" bIns="5038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662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41750" y="6724197"/>
            <a:ext cx="2422896" cy="386255"/>
          </a:xfrm>
          <a:prstGeom prst="rect">
            <a:avLst/>
          </a:prstGeom>
        </p:spPr>
        <p:txBody>
          <a:bodyPr vert="horz" lIns="100766" tIns="50384" rIns="100766" bIns="5038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662" fontAlgn="auto">
              <a:spcBef>
                <a:spcPts val="0"/>
              </a:spcBef>
              <a:spcAft>
                <a:spcPts val="0"/>
              </a:spcAft>
            </a:pPr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076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29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dt="0"/>
  <p:txStyles>
    <p:titleStyle>
      <a:lvl1pPr algn="ctr" defTabSz="1007662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873" indent="-377873" algn="l" defTabSz="100766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18724" indent="-314894" algn="l" defTabSz="100766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576" indent="-251916" algn="l" defTabSz="100766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407" indent="-251916" algn="l" defTabSz="100766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237" indent="-251916" algn="l" defTabSz="100766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069" indent="-251916" algn="l" defTabSz="1007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4899" indent="-251916" algn="l" defTabSz="1007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8730" indent="-251916" algn="l" defTabSz="1007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561" indent="-251916" algn="l" defTabSz="1007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30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662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492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322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153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2984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815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645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udget.kmscity.ru/portal/Menu/Page/37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chart" Target="../charts/char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9.jp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8.jpg"/><Relationship Id="rId4" Type="http://schemas.openxmlformats.org/officeDocument/2006/relationships/diagramLayout" Target="../diagrams/layout4.xml"/><Relationship Id="rId9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orfo1@yandex.ru" TargetMode="External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chart" Target="../charts/chart29.xml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chart" Target="../charts/chart30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g"/><Relationship Id="rId9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0454773" cy="7254875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628219" y="574174"/>
            <a:ext cx="9469996" cy="812104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63039" tIns="81519" rIns="163039" bIns="81519">
            <a:spAutoFit/>
          </a:bodyPr>
          <a:lstStyle/>
          <a:p>
            <a:pPr algn="ctr"/>
            <a:r>
              <a:rPr lang="ru-RU" sz="37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БЮДЖЕТ ДЛЯ ГРАЖДАН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37169" y="4552890"/>
            <a:ext cx="9469996" cy="2701983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63039" tIns="81519" rIns="163039" bIns="81519">
            <a:spAutoFit/>
          </a:bodyPr>
          <a:lstStyle/>
          <a:p>
            <a:pPr algn="ctr"/>
            <a:r>
              <a:rPr lang="ru-RU" sz="37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«Отчёт об </a:t>
            </a:r>
            <a:r>
              <a:rPr lang="ru-RU" sz="37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исполнении </a:t>
            </a:r>
            <a:endParaRPr lang="ru-RU" sz="3700" b="1" dirty="0" smtClean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</a:effectLst>
              <a:latin typeface="Bookman Old Style" pitchFamily="18" charset="0"/>
              <a:cs typeface="Courier New" panose="02070309020205020404" pitchFamily="49" charset="0"/>
            </a:endParaRPr>
          </a:p>
          <a:p>
            <a:pPr algn="ctr"/>
            <a:r>
              <a:rPr lang="ru-RU" sz="37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бюджета </a:t>
            </a:r>
            <a:r>
              <a:rPr lang="ru-RU" sz="37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города </a:t>
            </a:r>
          </a:p>
          <a:p>
            <a:pPr algn="ctr"/>
            <a:r>
              <a:rPr lang="ru-RU" sz="37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Комсомольска-на-Амуре </a:t>
            </a:r>
          </a:p>
          <a:p>
            <a:pPr algn="ctr"/>
            <a:r>
              <a:rPr lang="ru-RU" sz="37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за 2024 год»</a:t>
            </a:r>
          </a:p>
        </p:txBody>
      </p:sp>
    </p:spTree>
    <p:extLst>
      <p:ext uri="{BB962C8B-B14F-4D97-AF65-F5344CB8AC3E}">
        <p14:creationId xmlns:p14="http://schemas.microsoft.com/office/powerpoint/2010/main" val="20842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6509" y="224949"/>
            <a:ext cx="9730820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ИСПОЛНЕНИЯ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НАЛОГОВЫХ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 НЕНАЛОГОВЫХ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ДОХОДОВ</a:t>
            </a:r>
            <a:endParaRPr 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188778" y="-7425"/>
            <a:ext cx="1186888" cy="375594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43592"/>
              </p:ext>
            </p:extLst>
          </p:nvPr>
        </p:nvGraphicFramePr>
        <p:xfrm>
          <a:off x="1948544" y="1461468"/>
          <a:ext cx="8245579" cy="5141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5"/>
          <p:cNvSpPr txBox="1"/>
          <p:nvPr/>
        </p:nvSpPr>
        <p:spPr>
          <a:xfrm>
            <a:off x="2861429" y="6349389"/>
            <a:ext cx="1921632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Факт 2023 года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5110148" y="6379909"/>
            <a:ext cx="1921632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Факт 2024 года</a:t>
            </a:r>
          </a:p>
        </p:txBody>
      </p:sp>
      <p:sp>
        <p:nvSpPr>
          <p:cNvPr id="19" name="TextBox 15"/>
          <p:cNvSpPr txBox="1"/>
          <p:nvPr/>
        </p:nvSpPr>
        <p:spPr>
          <a:xfrm>
            <a:off x="7195324" y="6349391"/>
            <a:ext cx="1749640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План 2024 год</a:t>
            </a:r>
          </a:p>
        </p:txBody>
      </p:sp>
      <p:cxnSp>
        <p:nvCxnSpPr>
          <p:cNvPr id="20" name="Прямая со стрелкой 19"/>
          <p:cNvCxnSpPr/>
          <p:nvPr/>
        </p:nvCxnSpPr>
        <p:spPr bwMode="auto">
          <a:xfrm flipV="1">
            <a:off x="4565235" y="3086538"/>
            <a:ext cx="787615" cy="39688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 bwMode="auto">
          <a:xfrm flipV="1">
            <a:off x="4471839" y="4599621"/>
            <a:ext cx="881011" cy="48109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 bwMode="auto">
          <a:xfrm flipH="1" flipV="1">
            <a:off x="6712109" y="4571082"/>
            <a:ext cx="801853" cy="44522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 bwMode="auto">
          <a:xfrm flipH="1" flipV="1">
            <a:off x="6729007" y="2905482"/>
            <a:ext cx="801853" cy="44522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08281" y="1646884"/>
            <a:ext cx="449744" cy="2539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08281" y="2115761"/>
            <a:ext cx="449744" cy="253917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7" name="TextBox 15"/>
          <p:cNvSpPr txBox="1"/>
          <p:nvPr/>
        </p:nvSpPr>
        <p:spPr>
          <a:xfrm rot="19979610">
            <a:off x="4016149" y="4457988"/>
            <a:ext cx="1885785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+ 605,7 (+26,5 %)</a:t>
            </a:r>
          </a:p>
        </p:txBody>
      </p:sp>
      <p:sp>
        <p:nvSpPr>
          <p:cNvPr id="28" name="TextBox 15"/>
          <p:cNvSpPr txBox="1"/>
          <p:nvPr/>
        </p:nvSpPr>
        <p:spPr>
          <a:xfrm rot="19979610">
            <a:off x="4016148" y="2944907"/>
            <a:ext cx="1885785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+ 178,2 (+15 %)</a:t>
            </a:r>
          </a:p>
        </p:txBody>
      </p:sp>
      <p:sp>
        <p:nvSpPr>
          <p:cNvPr id="29" name="TextBox 15"/>
          <p:cNvSpPr txBox="1"/>
          <p:nvPr/>
        </p:nvSpPr>
        <p:spPr>
          <a:xfrm rot="1609684">
            <a:off x="6498927" y="4435074"/>
            <a:ext cx="1279916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+ 82,5 (+2,9 %)</a:t>
            </a:r>
          </a:p>
        </p:txBody>
      </p:sp>
      <p:sp>
        <p:nvSpPr>
          <p:cNvPr id="30" name="TextBox 15"/>
          <p:cNvSpPr txBox="1"/>
          <p:nvPr/>
        </p:nvSpPr>
        <p:spPr>
          <a:xfrm>
            <a:off x="3227374" y="2387394"/>
            <a:ext cx="1349231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 Black" panose="020B0A04020102020204" pitchFamily="34" charset="0"/>
                <a:cs typeface="Arial" panose="020B0604020202020204" pitchFamily="34" charset="0"/>
              </a:rPr>
              <a:t>3 477,5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5479951" y="1701459"/>
            <a:ext cx="1349231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 Black" panose="020B0A04020102020204" pitchFamily="34" charset="0"/>
                <a:cs typeface="Arial" panose="020B0604020202020204" pitchFamily="34" charset="0"/>
              </a:rPr>
              <a:t>4 261,4</a:t>
            </a:r>
          </a:p>
        </p:txBody>
      </p:sp>
      <p:sp>
        <p:nvSpPr>
          <p:cNvPr id="32" name="TextBox 15"/>
          <p:cNvSpPr txBox="1"/>
          <p:nvPr/>
        </p:nvSpPr>
        <p:spPr>
          <a:xfrm>
            <a:off x="7773881" y="1784137"/>
            <a:ext cx="1349231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 Black" panose="020B0A04020102020204" pitchFamily="34" charset="0"/>
                <a:cs typeface="Arial" panose="020B0604020202020204" pitchFamily="34" charset="0"/>
              </a:rPr>
              <a:t>4 128,9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876187" y="1603763"/>
            <a:ext cx="3595651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Неналоговые доходы</a:t>
            </a:r>
          </a:p>
        </p:txBody>
      </p:sp>
      <p:sp>
        <p:nvSpPr>
          <p:cNvPr id="34" name="TextBox 15"/>
          <p:cNvSpPr txBox="1"/>
          <p:nvPr/>
        </p:nvSpPr>
        <p:spPr>
          <a:xfrm>
            <a:off x="811108" y="2054922"/>
            <a:ext cx="2416266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Налоговые доходы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7" y="2607870"/>
            <a:ext cx="2222215" cy="247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6509" y="224949"/>
            <a:ext cx="9730820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ИСПОЛНЕНИЯ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НАЛОГОВЫХ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 НЕНАЛОГОВЫХ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ДОХОДОВ</a:t>
            </a:r>
            <a:endParaRPr 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203788" y="-9324"/>
            <a:ext cx="1186888" cy="375594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33473" y="1589551"/>
            <a:ext cx="1349134" cy="98962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423786" y="1350561"/>
            <a:ext cx="1326927" cy="1163921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7" name="TextBox 15"/>
          <p:cNvSpPr txBox="1"/>
          <p:nvPr/>
        </p:nvSpPr>
        <p:spPr>
          <a:xfrm>
            <a:off x="4621888" y="1673908"/>
            <a:ext cx="2476254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Налог на доходы физических лиц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261838" y="2695845"/>
            <a:ext cx="1308345" cy="444648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 rot="16200000">
            <a:off x="6933468" y="1809944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9" name="TextBox 15"/>
          <p:cNvSpPr txBox="1"/>
          <p:nvPr/>
        </p:nvSpPr>
        <p:spPr>
          <a:xfrm>
            <a:off x="3349421" y="1909134"/>
            <a:ext cx="1156508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1 736,5</a:t>
            </a:r>
          </a:p>
        </p:txBody>
      </p:sp>
      <p:sp>
        <p:nvSpPr>
          <p:cNvPr id="40" name="TextBox 15"/>
          <p:cNvSpPr txBox="1"/>
          <p:nvPr/>
        </p:nvSpPr>
        <p:spPr>
          <a:xfrm>
            <a:off x="7583762" y="1702528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2 150,3</a:t>
            </a:r>
          </a:p>
        </p:txBody>
      </p:sp>
      <p:sp>
        <p:nvSpPr>
          <p:cNvPr id="41" name="TextBox 15"/>
          <p:cNvSpPr txBox="1"/>
          <p:nvPr/>
        </p:nvSpPr>
        <p:spPr>
          <a:xfrm>
            <a:off x="4797909" y="2052534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(+ 413,8 или + 23,8 %) </a:t>
            </a:r>
          </a:p>
        </p:txBody>
      </p:sp>
      <p:sp>
        <p:nvSpPr>
          <p:cNvPr id="42" name="TextBox 15"/>
          <p:cNvSpPr txBox="1"/>
          <p:nvPr/>
        </p:nvSpPr>
        <p:spPr>
          <a:xfrm>
            <a:off x="3410721" y="2756419"/>
            <a:ext cx="1022145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208,7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433076" y="2634368"/>
            <a:ext cx="1308345" cy="58727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4" name="TextBox 15"/>
          <p:cNvSpPr txBox="1"/>
          <p:nvPr/>
        </p:nvSpPr>
        <p:spPr>
          <a:xfrm>
            <a:off x="7593278" y="2728502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345,4</a:t>
            </a:r>
          </a:p>
        </p:txBody>
      </p:sp>
      <p:sp>
        <p:nvSpPr>
          <p:cNvPr id="45" name="TextBox 15"/>
          <p:cNvSpPr txBox="1"/>
          <p:nvPr/>
        </p:nvSpPr>
        <p:spPr>
          <a:xfrm>
            <a:off x="4606198" y="2532676"/>
            <a:ext cx="2476254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Налоги на совокупный доход </a:t>
            </a:r>
          </a:p>
        </p:txBody>
      </p:sp>
      <p:sp>
        <p:nvSpPr>
          <p:cNvPr id="46" name="TextBox 15"/>
          <p:cNvSpPr txBox="1"/>
          <p:nvPr/>
        </p:nvSpPr>
        <p:spPr>
          <a:xfrm>
            <a:off x="4924886" y="2762053"/>
            <a:ext cx="1745117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(+ 136,8 или + 65,6 %) </a:t>
            </a:r>
          </a:p>
        </p:txBody>
      </p:sp>
      <p:sp>
        <p:nvSpPr>
          <p:cNvPr id="47" name="Стрелка вправо 46"/>
          <p:cNvSpPr/>
          <p:nvPr/>
        </p:nvSpPr>
        <p:spPr>
          <a:xfrm rot="16200000">
            <a:off x="6981246" y="2703159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69378" y="3268560"/>
            <a:ext cx="1308345" cy="46695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78994" y="3321833"/>
            <a:ext cx="1276033" cy="48203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1" name="TextBox 15"/>
          <p:cNvSpPr txBox="1"/>
          <p:nvPr/>
        </p:nvSpPr>
        <p:spPr>
          <a:xfrm>
            <a:off x="4494783" y="3174349"/>
            <a:ext cx="2476254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Налоги на имущество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7378" y="3376484"/>
            <a:ext cx="1451062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(+ 13,5 или + 5,1 %)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91562" y="3855235"/>
            <a:ext cx="1308345" cy="22966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80550" y="3923992"/>
            <a:ext cx="1287079" cy="24492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90299" y="4211845"/>
            <a:ext cx="1319688" cy="69988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478994" y="4260515"/>
            <a:ext cx="1308345" cy="741282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7" name="TextBox 15"/>
          <p:cNvSpPr txBox="1"/>
          <p:nvPr/>
        </p:nvSpPr>
        <p:spPr>
          <a:xfrm>
            <a:off x="4643549" y="3705545"/>
            <a:ext cx="2466721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пошлина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124845" y="3894515"/>
            <a:ext cx="1521595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(+ 36,7 или + 71,2 %) </a:t>
            </a:r>
          </a:p>
        </p:txBody>
      </p:sp>
      <p:sp>
        <p:nvSpPr>
          <p:cNvPr id="29" name="TextBox 15"/>
          <p:cNvSpPr txBox="1"/>
          <p:nvPr/>
        </p:nvSpPr>
        <p:spPr>
          <a:xfrm>
            <a:off x="4609987" y="4127667"/>
            <a:ext cx="2596809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использования имущества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197778" y="4518791"/>
            <a:ext cx="1451062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(+ 36,4 или + 5,8 %) 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3410721" y="3359206"/>
            <a:ext cx="1022145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264,3</a:t>
            </a:r>
          </a:p>
        </p:txBody>
      </p:sp>
      <p:sp>
        <p:nvSpPr>
          <p:cNvPr id="32" name="TextBox 15"/>
          <p:cNvSpPr txBox="1"/>
          <p:nvPr/>
        </p:nvSpPr>
        <p:spPr>
          <a:xfrm>
            <a:off x="7593278" y="3371341"/>
            <a:ext cx="998496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277,8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305218" y="5058644"/>
            <a:ext cx="1313620" cy="41034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488439" y="5096554"/>
            <a:ext cx="1300455" cy="51571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5" name="TextBox 15"/>
          <p:cNvSpPr txBox="1"/>
          <p:nvPr/>
        </p:nvSpPr>
        <p:spPr>
          <a:xfrm>
            <a:off x="4688866" y="4858278"/>
            <a:ext cx="2596809" cy="62181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оказания платных услуг и компенсации затрат государства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5127245" y="5359550"/>
            <a:ext cx="1592127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(+ 195,1 или + 67,7 %) 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295183" y="5587251"/>
            <a:ext cx="1329723" cy="35548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0" name="TextBox 15"/>
          <p:cNvSpPr txBox="1"/>
          <p:nvPr/>
        </p:nvSpPr>
        <p:spPr>
          <a:xfrm>
            <a:off x="4621888" y="5480540"/>
            <a:ext cx="2596809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продажи активов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480549" y="5726085"/>
            <a:ext cx="1308345" cy="31151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310492" y="6016287"/>
            <a:ext cx="1308345" cy="234561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488439" y="6128559"/>
            <a:ext cx="1308345" cy="207862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4" name="TextBox 15"/>
          <p:cNvSpPr txBox="1"/>
          <p:nvPr/>
        </p:nvSpPr>
        <p:spPr>
          <a:xfrm>
            <a:off x="4643200" y="6001575"/>
            <a:ext cx="1571910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Штрафы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238477" y="5703699"/>
            <a:ext cx="1422208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(- 55,0 или - 29,6 %)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320177" y="6424997"/>
            <a:ext cx="1323023" cy="19215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482182" y="6435810"/>
            <a:ext cx="1300456" cy="28225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5623568" y="6005350"/>
            <a:ext cx="1457474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(- 36,7 или - 44,4 %) </a:t>
            </a:r>
          </a:p>
        </p:txBody>
      </p:sp>
      <p:sp>
        <p:nvSpPr>
          <p:cNvPr id="59" name="TextBox 15"/>
          <p:cNvSpPr txBox="1"/>
          <p:nvPr/>
        </p:nvSpPr>
        <p:spPr>
          <a:xfrm>
            <a:off x="4836139" y="6350457"/>
            <a:ext cx="1044042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Иные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5483005" y="6358124"/>
            <a:ext cx="1592127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(+ 43,3 или + 121,0 %) </a:t>
            </a:r>
          </a:p>
        </p:txBody>
      </p:sp>
      <p:sp>
        <p:nvSpPr>
          <p:cNvPr id="61" name="TextBox 15"/>
          <p:cNvSpPr txBox="1"/>
          <p:nvPr/>
        </p:nvSpPr>
        <p:spPr>
          <a:xfrm>
            <a:off x="7435714" y="6718067"/>
            <a:ext cx="1431003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</a:p>
        </p:txBody>
      </p:sp>
      <p:sp>
        <p:nvSpPr>
          <p:cNvPr id="62" name="TextBox 15"/>
          <p:cNvSpPr txBox="1"/>
          <p:nvPr/>
        </p:nvSpPr>
        <p:spPr>
          <a:xfrm>
            <a:off x="3313824" y="6728929"/>
            <a:ext cx="1431003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2023 год</a:t>
            </a:r>
          </a:p>
        </p:txBody>
      </p:sp>
      <p:sp>
        <p:nvSpPr>
          <p:cNvPr id="63" name="TextBox 15"/>
          <p:cNvSpPr txBox="1"/>
          <p:nvPr/>
        </p:nvSpPr>
        <p:spPr>
          <a:xfrm>
            <a:off x="3410721" y="3815042"/>
            <a:ext cx="1070029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51,5</a:t>
            </a:r>
          </a:p>
        </p:txBody>
      </p:sp>
      <p:sp>
        <p:nvSpPr>
          <p:cNvPr id="64" name="TextBox 15"/>
          <p:cNvSpPr txBox="1"/>
          <p:nvPr/>
        </p:nvSpPr>
        <p:spPr>
          <a:xfrm>
            <a:off x="3508619" y="4388139"/>
            <a:ext cx="902849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623,7</a:t>
            </a:r>
          </a:p>
        </p:txBody>
      </p:sp>
      <p:sp>
        <p:nvSpPr>
          <p:cNvPr id="65" name="TextBox 15"/>
          <p:cNvSpPr txBox="1"/>
          <p:nvPr/>
        </p:nvSpPr>
        <p:spPr>
          <a:xfrm>
            <a:off x="3441728" y="5105094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288,3</a:t>
            </a:r>
          </a:p>
        </p:txBody>
      </p:sp>
      <p:sp>
        <p:nvSpPr>
          <p:cNvPr id="66" name="TextBox 15"/>
          <p:cNvSpPr txBox="1"/>
          <p:nvPr/>
        </p:nvSpPr>
        <p:spPr>
          <a:xfrm>
            <a:off x="3446137" y="5617325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185,9</a:t>
            </a:r>
          </a:p>
        </p:txBody>
      </p:sp>
      <p:sp>
        <p:nvSpPr>
          <p:cNvPr id="67" name="TextBox 15"/>
          <p:cNvSpPr txBox="1"/>
          <p:nvPr/>
        </p:nvSpPr>
        <p:spPr>
          <a:xfrm>
            <a:off x="3530212" y="5989128"/>
            <a:ext cx="902849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82,8</a:t>
            </a:r>
          </a:p>
        </p:txBody>
      </p:sp>
      <p:sp>
        <p:nvSpPr>
          <p:cNvPr id="68" name="TextBox 15"/>
          <p:cNvSpPr txBox="1"/>
          <p:nvPr/>
        </p:nvSpPr>
        <p:spPr>
          <a:xfrm>
            <a:off x="3562567" y="6363357"/>
            <a:ext cx="902849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35,8</a:t>
            </a:r>
          </a:p>
        </p:txBody>
      </p:sp>
      <p:sp>
        <p:nvSpPr>
          <p:cNvPr id="69" name="TextBox 15"/>
          <p:cNvSpPr txBox="1"/>
          <p:nvPr/>
        </p:nvSpPr>
        <p:spPr>
          <a:xfrm>
            <a:off x="7635474" y="3857484"/>
            <a:ext cx="998496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88,2</a:t>
            </a:r>
          </a:p>
        </p:txBody>
      </p:sp>
      <p:sp>
        <p:nvSpPr>
          <p:cNvPr id="70" name="TextBox 15"/>
          <p:cNvSpPr txBox="1"/>
          <p:nvPr/>
        </p:nvSpPr>
        <p:spPr>
          <a:xfrm>
            <a:off x="7630716" y="4497087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660,0</a:t>
            </a:r>
          </a:p>
        </p:txBody>
      </p:sp>
      <p:sp>
        <p:nvSpPr>
          <p:cNvPr id="71" name="TextBox 15"/>
          <p:cNvSpPr txBox="1"/>
          <p:nvPr/>
        </p:nvSpPr>
        <p:spPr>
          <a:xfrm>
            <a:off x="7654690" y="5175261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483,5</a:t>
            </a:r>
          </a:p>
        </p:txBody>
      </p:sp>
      <p:sp>
        <p:nvSpPr>
          <p:cNvPr id="72" name="TextBox 15"/>
          <p:cNvSpPr txBox="1"/>
          <p:nvPr/>
        </p:nvSpPr>
        <p:spPr>
          <a:xfrm>
            <a:off x="7654690" y="5726085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131,0</a:t>
            </a:r>
          </a:p>
        </p:txBody>
      </p:sp>
      <p:sp>
        <p:nvSpPr>
          <p:cNvPr id="73" name="TextBox 15"/>
          <p:cNvSpPr txBox="1"/>
          <p:nvPr/>
        </p:nvSpPr>
        <p:spPr>
          <a:xfrm>
            <a:off x="7648433" y="6058843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46,1</a:t>
            </a:r>
          </a:p>
        </p:txBody>
      </p:sp>
      <p:sp>
        <p:nvSpPr>
          <p:cNvPr id="74" name="TextBox 15"/>
          <p:cNvSpPr txBox="1"/>
          <p:nvPr/>
        </p:nvSpPr>
        <p:spPr>
          <a:xfrm>
            <a:off x="7669010" y="6424998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79,1</a:t>
            </a:r>
          </a:p>
        </p:txBody>
      </p:sp>
      <p:sp>
        <p:nvSpPr>
          <p:cNvPr id="75" name="Стрелка вправо 74"/>
          <p:cNvSpPr/>
          <p:nvPr/>
        </p:nvSpPr>
        <p:spPr>
          <a:xfrm rot="16200000">
            <a:off x="6998193" y="3370259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76" name="Стрелка вправо 75"/>
          <p:cNvSpPr/>
          <p:nvPr/>
        </p:nvSpPr>
        <p:spPr>
          <a:xfrm rot="16200000">
            <a:off x="7135203" y="3922477"/>
            <a:ext cx="314999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77" name="Стрелка вправо 76"/>
          <p:cNvSpPr/>
          <p:nvPr/>
        </p:nvSpPr>
        <p:spPr>
          <a:xfrm rot="16200000">
            <a:off x="7012346" y="4496115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78" name="Стрелка вправо 77"/>
          <p:cNvSpPr/>
          <p:nvPr/>
        </p:nvSpPr>
        <p:spPr>
          <a:xfrm rot="16200000">
            <a:off x="7076510" y="5197705"/>
            <a:ext cx="432385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79" name="Стрелка вправо 78"/>
          <p:cNvSpPr/>
          <p:nvPr/>
        </p:nvSpPr>
        <p:spPr>
          <a:xfrm rot="5400000">
            <a:off x="7142816" y="5728988"/>
            <a:ext cx="345269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80" name="Стрелка вправо 79"/>
          <p:cNvSpPr/>
          <p:nvPr/>
        </p:nvSpPr>
        <p:spPr>
          <a:xfrm rot="5400000">
            <a:off x="7165308" y="6123835"/>
            <a:ext cx="300287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81" name="Стрелка вправо 80"/>
          <p:cNvSpPr/>
          <p:nvPr/>
        </p:nvSpPr>
        <p:spPr>
          <a:xfrm rot="16200000">
            <a:off x="7162475" y="6508499"/>
            <a:ext cx="323895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" y="1673907"/>
            <a:ext cx="2619061" cy="2220607"/>
          </a:xfrm>
          <a:prstGeom prst="rect">
            <a:avLst/>
          </a:prstGeom>
        </p:spPr>
      </p:pic>
      <p:sp>
        <p:nvSpPr>
          <p:cNvPr id="7" name="Левая фигурная скобка 6"/>
          <p:cNvSpPr/>
          <p:nvPr/>
        </p:nvSpPr>
        <p:spPr>
          <a:xfrm>
            <a:off x="2820543" y="1673908"/>
            <a:ext cx="327086" cy="498809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 b="1" dirty="0"/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8796785" y="1397065"/>
            <a:ext cx="442828" cy="53820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83" name="TextBox 15"/>
          <p:cNvSpPr txBox="1"/>
          <p:nvPr/>
        </p:nvSpPr>
        <p:spPr>
          <a:xfrm>
            <a:off x="1360764" y="3894514"/>
            <a:ext cx="1459779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latin typeface="Arial Black" panose="020B0A04020102020204" pitchFamily="34" charset="0"/>
                <a:cs typeface="Arial" panose="020B0604020202020204" pitchFamily="34" charset="0"/>
              </a:rPr>
              <a:t>3 477,5</a:t>
            </a:r>
          </a:p>
        </p:txBody>
      </p:sp>
      <p:sp>
        <p:nvSpPr>
          <p:cNvPr id="84" name="TextBox 15"/>
          <p:cNvSpPr txBox="1"/>
          <p:nvPr/>
        </p:nvSpPr>
        <p:spPr>
          <a:xfrm>
            <a:off x="9018199" y="3868338"/>
            <a:ext cx="1396494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latin typeface="Arial Black" panose="020B0A04020102020204" pitchFamily="34" charset="0"/>
                <a:cs typeface="Arial" panose="020B0604020202020204" pitchFamily="34" charset="0"/>
              </a:rPr>
              <a:t>4 261,4</a:t>
            </a:r>
          </a:p>
        </p:txBody>
      </p:sp>
    </p:spTree>
    <p:extLst>
      <p:ext uri="{BB962C8B-B14F-4D97-AF65-F5344CB8AC3E}">
        <p14:creationId xmlns:p14="http://schemas.microsoft.com/office/powerpoint/2010/main" val="247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967" y="123382"/>
            <a:ext cx="9853476" cy="1837533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ГОРОДА КОМСОМОЛЬСКА-НА-АМУРЕ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НАЛОГОВЫМ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НЕНАЛОГОВЫМ ДОХОДАМ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 ГОД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136454"/>
              </p:ext>
            </p:extLst>
          </p:nvPr>
        </p:nvGraphicFramePr>
        <p:xfrm>
          <a:off x="162967" y="2071552"/>
          <a:ext cx="10069512" cy="494613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10746"/>
                <a:gridCol w="1360212"/>
                <a:gridCol w="1387811"/>
                <a:gridCol w="1466663"/>
                <a:gridCol w="2744080"/>
              </a:tblGrid>
              <a:tr h="934749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на 2024 год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факта от уточненного плана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Причины отклонения факта от уточненного плана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47110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Налоговые и неналоговые </a:t>
                      </a: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из них:</a:t>
                      </a:r>
                      <a:b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4 128,9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4 261,4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132,5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816" marR="10816" marT="1343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4237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Налоговые доходы, из них:</a:t>
                      </a:r>
                      <a:b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2 809,3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2 891,8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82,5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816" marR="10816" marT="1343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65261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b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2 078,7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2 150,3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71,6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планового показателя обусловлено ростом МРОТ и фонда оплаты труда в организациях города 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816" marR="10816" marT="1343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65261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Акцизы на нефтепродукты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28,1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30,1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Рост против планового показателя объясняется увеличением объемов производства нефтепродуктов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816" marR="10816" marT="1343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9211293" y="-2527"/>
            <a:ext cx="1186888" cy="375594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29104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66" y="123382"/>
            <a:ext cx="9771705" cy="1837533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КОМСОМОЛЬСКА-НА-АМУРЕ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НАЛОГОВЫМ И НЕНАЛОГОВЫМ ДОХОДАМ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242137"/>
              </p:ext>
            </p:extLst>
          </p:nvPr>
        </p:nvGraphicFramePr>
        <p:xfrm>
          <a:off x="367382" y="2376659"/>
          <a:ext cx="9771720" cy="4816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3991"/>
                <a:gridCol w="1184919"/>
                <a:gridCol w="1085747"/>
                <a:gridCol w="1294545"/>
                <a:gridCol w="3382518"/>
              </a:tblGrid>
              <a:tr h="913635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факта от уточненного плана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Причины отклонения факта от уточненного плана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094322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228,1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229,1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планового показателя обусловлено поступлением налога от плательщиков, не предоставлявших в налоговые органы в 2023 году уведомления об исчисленных авансовых платежах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56592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Единый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сельскохозяйственный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75458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113,5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114,0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плана объясняется снижением возвратов из бюджета по заявлениям налогоплательщиков сумм уплаченных в 2022-2023 годах страховых взносов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75458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274,1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277,8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запланированного показателя связано с погашением задолженности прошлых лет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140974" y="606"/>
            <a:ext cx="1242864" cy="39098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0458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183" y="123382"/>
            <a:ext cx="9608162" cy="1837533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КОМСОМОЛЬСКА-НА-АМУРЕ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НАЛОГОВЫМ И НЕНАЛОГОВЫМ ДОХОДАМ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 ГОД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27131"/>
              </p:ext>
            </p:extLst>
          </p:nvPr>
        </p:nvGraphicFramePr>
        <p:xfrm>
          <a:off x="331378" y="1960914"/>
          <a:ext cx="9725948" cy="49138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782"/>
                <a:gridCol w="1667658"/>
                <a:gridCol w="1400010"/>
                <a:gridCol w="1597659"/>
                <a:gridCol w="2408839"/>
              </a:tblGrid>
              <a:tr h="7054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на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факта от уточненного плана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Причины отклонения факта от уточненного плана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071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Транспортный налог 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33,5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37,5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плана объясняется поступлением налога в счет  погашения задолженности прошлых лет 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681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64,8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66,8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Поступление налога сверх запланированной суммы обусловлено погашением задолженности за прошлые периоды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54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пошлина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88,2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связано с ростом количества юридически-значимых действий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959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Неналоговые доходы, из них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1 319,6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1 369,6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767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Дивиденды по акциям, принадлежащим органам местного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самоуправления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301,1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341,1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Рост поступлений против плана обусловлен улучшением результатов ФХД акционерных обществ  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54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арендной платы за земельные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участки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408,2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402,2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- 6,0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Невыполнение плана обусловлено возвратами переплаты прошлых лет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260371" y="0"/>
            <a:ext cx="1242864" cy="39098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1842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66" y="23990"/>
            <a:ext cx="9771705" cy="1652867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КОМСОМОЛЬСКА-НА-АМУРЕ </a:t>
            </a:r>
            <a:endParaRPr lang="ru-RU" sz="25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НАЛОГОВЫМ И НЕНАЛОГОВЫМ ДОХОДАМ </a:t>
            </a:r>
            <a:endParaRPr lang="ru-RU" sz="25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64075"/>
              </p:ext>
            </p:extLst>
          </p:nvPr>
        </p:nvGraphicFramePr>
        <p:xfrm>
          <a:off x="449165" y="1692805"/>
          <a:ext cx="9689933" cy="4979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716"/>
                <a:gridCol w="1478066"/>
                <a:gridCol w="1621567"/>
                <a:gridCol w="1248462"/>
                <a:gridCol w="2382122"/>
              </a:tblGrid>
              <a:tr h="9920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на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факта от уточненного плана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Причины отклонения факта от уточненного плана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997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сдачи в аренду муниципального имущества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111,9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114,1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Рост поступлений против планового показателя связан с погашением арендаторами задолженности прошлых лет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96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перечисления части прибыли муниципальных унитарных предприятий, остающейся после уплаты налогов и обязательных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платежей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17,4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17,4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938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Прочие поступления от использования муниципального имущества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106,8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110,5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плана обусловлено поступлением задолженности прошлых лет по плате за размещение нестационарных торговых объектов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96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государства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планового показателя связано с поступлением компенсационных платежей  сверх запланированной суммы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24367" y="-12584"/>
            <a:ext cx="1242864" cy="39098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24056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384" y="0"/>
            <a:ext cx="9760934" cy="1652867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</a:t>
            </a:r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КОМСОМОЛЬСКА-НА-АМУРЕ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НАЛОГОВЫМ И НЕНАЛОГОВЫМ ДОХОДАМ </a:t>
            </a:r>
            <a:endParaRPr lang="ru-RU" sz="25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732664"/>
              </p:ext>
            </p:extLst>
          </p:nvPr>
        </p:nvGraphicFramePr>
        <p:xfrm>
          <a:off x="326509" y="1816440"/>
          <a:ext cx="9771704" cy="48349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5190"/>
                <a:gridCol w="1656184"/>
                <a:gridCol w="1476164"/>
                <a:gridCol w="1116124"/>
                <a:gridCol w="2638042"/>
              </a:tblGrid>
              <a:tr h="12015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на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факта от уточненного плана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Причины отклонения факта от уточненного плана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015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продажи земельных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участков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40,3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57,9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Рост поступлений против планового показателя связан с заключением  новых договоров купли-продажи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19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приватизации муниципального имущества</a:t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58,0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71,5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13,4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установленного плана объясняется заключением  новых договоров купли-продажи, в том числе с высокой выкупной стоимостью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957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46,1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12,7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поступлений обусловлено 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ростом штрафов, налагаемых мировыми судьями, комиссиями по делам несовершеннолетних 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140974" y="0"/>
            <a:ext cx="1242864" cy="39098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1977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08627"/>
            <a:ext cx="10302643" cy="883426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НАЛОГОВЫХ ПЛАТЕЖЕЙ КРУПНЕЙШИХ НАЛОГОПЛАТЕЛЬЩИКОВ ГОРОДА ЗА 2023-2024 ГОДЫ</a:t>
            </a:r>
          </a:p>
        </p:txBody>
      </p:sp>
      <p:graphicFrame>
        <p:nvGraphicFramePr>
          <p:cNvPr id="6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7222895"/>
              </p:ext>
            </p:extLst>
          </p:nvPr>
        </p:nvGraphicFramePr>
        <p:xfrm>
          <a:off x="271905" y="1997457"/>
          <a:ext cx="3448127" cy="5083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1333" y="1183380"/>
            <a:ext cx="3393521" cy="1345091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Поступление налоговых доходов от 15-ти крупнейших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налогоплательщиков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361340"/>
              </p:ext>
            </p:extLst>
          </p:nvPr>
        </p:nvGraphicFramePr>
        <p:xfrm>
          <a:off x="3720031" y="1149459"/>
          <a:ext cx="6582617" cy="5987392"/>
        </p:xfrm>
        <a:graphic>
          <a:graphicData uri="http://schemas.openxmlformats.org/drawingml/2006/table">
            <a:tbl>
              <a:tblPr firstRow="1" bandRow="1"/>
              <a:tblGrid>
                <a:gridCol w="282692"/>
                <a:gridCol w="3029058"/>
                <a:gridCol w="1211275"/>
                <a:gridCol w="1040855"/>
                <a:gridCol w="1018737"/>
              </a:tblGrid>
              <a:tr h="852910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0816" marR="10816" marT="1007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организации</a:t>
                      </a:r>
                    </a:p>
                  </a:txBody>
                  <a:tcPr marL="10816" marR="10816" marT="1007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noProof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Уд. вес в налоговых доходах в 2024 г.  (%)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16" marR="10816" marT="1007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Рост 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 2023 г.</a:t>
                      </a:r>
                      <a:r>
                        <a:rPr lang="ru-RU" sz="13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(млн руб.)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16" marR="10816" marT="1007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Рост к 2023 г. (%)</a:t>
                      </a:r>
                    </a:p>
                  </a:txBody>
                  <a:tcPr marL="10816" marR="10816" marT="1007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60000"/>
                        <a:lumOff val="40000"/>
                      </a:srgbClr>
                    </a:solidFill>
                  </a:tcPr>
                </a:tc>
              </a:tr>
              <a:tr h="382692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ПАО «ОАК» КнААЗ им. Ю.А. Гагарина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+ 121,0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37,5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2692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ОАО</a:t>
                      </a:r>
                      <a:r>
                        <a:rPr lang="ru-RU" sz="13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«РЖД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8,8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+ 6,6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2,7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ПАО «НК «РОСНЕФТЬ»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4,4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- 42,8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25,1</a:t>
                      </a: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15873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«РН-КОМСОМОЛЬСКИЙ НПЗ»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4,1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+ 12,9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12,2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78965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ПАО «АЗС»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3,3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- 2,0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2,1</a:t>
                      </a: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«АМУРСТАЛЬ»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+ 16,7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22,6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4727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</a:t>
                      </a:r>
                      <a:r>
                        <a:rPr lang="ru-RU" sz="13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«ДГК»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2,6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+ 7,5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11,2</a:t>
                      </a: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2124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«ПЕТРО-ХЭХУА»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+ 10,4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24,6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2692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ПАО «ЯКОВЛЕВ»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1,8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+ 8,5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19,8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ООО «ЛОКОТЕХ-СЕРВИС»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+ 4,8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5873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МУП</a:t>
                      </a:r>
                      <a:r>
                        <a:rPr lang="ru-RU" sz="13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«ГОРВОДОКАНАЛ»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0,9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+ 4,6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20,4</a:t>
                      </a: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</a:t>
                      </a:r>
                      <a:r>
                        <a:rPr lang="ru-RU" sz="13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«АВТОТРАНСПОРТНОЕ ПРЕДПРИЯТИЕ»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0,7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- 6,5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«ДВ НЕВАДА»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0,7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+ 4,2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27,3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2692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МУП</a:t>
                      </a:r>
                      <a:r>
                        <a:rPr lang="ru-RU" sz="13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«ППТС»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0,4     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+ 1,6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17,0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ООО</a:t>
                      </a:r>
                      <a:r>
                        <a:rPr lang="ru-RU" sz="13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«КНЗП-СЕРВИС»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0,4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+ 1,3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14,8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88" marR="4088" marT="5078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cxnSp>
        <p:nvCxnSpPr>
          <p:cNvPr id="9" name="Прямая со стрелкой 8"/>
          <p:cNvCxnSpPr/>
          <p:nvPr/>
        </p:nvCxnSpPr>
        <p:spPr bwMode="auto">
          <a:xfrm flipV="1">
            <a:off x="1021569" y="2713336"/>
            <a:ext cx="1390118" cy="45705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753462">
            <a:off x="773519" y="2525543"/>
            <a:ext cx="1672277" cy="375594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+ 149 (+ 12 %)</a:t>
            </a:r>
          </a:p>
        </p:txBody>
      </p:sp>
    </p:spTree>
    <p:extLst>
      <p:ext uri="{BB962C8B-B14F-4D97-AF65-F5344CB8AC3E}">
        <p14:creationId xmlns:p14="http://schemas.microsoft.com/office/powerpoint/2010/main" val="403198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98" y="203958"/>
            <a:ext cx="10302643" cy="883426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СТРУКТУРА НАЛОГОВЫХ И НЕНАЛОГОВЫХ ДОХОДОВ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В 2024 ГОДУ В РАЗРЕЗЕ ОСНОВНЫХ ИСТОЧНИКОВ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7363" y="4389735"/>
            <a:ext cx="652651" cy="2779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1439" y="4405857"/>
            <a:ext cx="3792038" cy="298650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доходы физических лиц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8255" y="5631892"/>
            <a:ext cx="4150822" cy="298650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Налог, взимаемый в связи с применением УСН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1784" y="5237692"/>
            <a:ext cx="2570716" cy="298650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Арендная плата за землю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3660" y="5966231"/>
            <a:ext cx="2979212" cy="48331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имущество физических лиц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3660" y="6445274"/>
            <a:ext cx="3376529" cy="298650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от продажи активов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3660" y="6743924"/>
            <a:ext cx="4200897" cy="52948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налоговые и неналоговые доходы</a:t>
            </a:r>
          </a:p>
          <a:p>
            <a:pPr marL="211655" indent="-211655">
              <a:buFontTx/>
              <a:buChar char="-"/>
            </a:pPr>
            <a:endParaRPr lang="ru-RU" sz="15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373396"/>
              </p:ext>
            </p:extLst>
          </p:nvPr>
        </p:nvGraphicFramePr>
        <p:xfrm>
          <a:off x="200387" y="974154"/>
          <a:ext cx="5222649" cy="5180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87364" y="4851408"/>
            <a:ext cx="652650" cy="2779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87363" y="5219267"/>
            <a:ext cx="652651" cy="277962"/>
          </a:xfrm>
          <a:prstGeom prst="rect">
            <a:avLst/>
          </a:prstGeom>
          <a:solidFill>
            <a:srgbClr val="B9CDE5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1120" y="5609229"/>
            <a:ext cx="652650" cy="277962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7363" y="6016121"/>
            <a:ext cx="652652" cy="277962"/>
          </a:xfrm>
          <a:prstGeom prst="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1291" y="6465962"/>
            <a:ext cx="678724" cy="277962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7364" y="6847610"/>
            <a:ext cx="652650" cy="2779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3660" y="4702565"/>
            <a:ext cx="4232017" cy="57564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>
              <a:lnSpc>
                <a:spcPts val="1778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от оказания платных услуг и компенсации затрат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65" y="2147862"/>
            <a:ext cx="5018368" cy="3401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674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3854" y="47208"/>
            <a:ext cx="9689933" cy="1268146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НАЛОГОВЫЕ И НЕНАЛОГОВЫЕ ПОСТУПЛЕНИЯ </a:t>
            </a:r>
            <a:endParaRPr lang="ru-RU" sz="25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В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 ГОРОДА КОМСОМОЛЬСКА-НА-АМУРЕ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2023-2024 ГОДЫ</a:t>
            </a:r>
          </a:p>
        </p:txBody>
      </p:sp>
      <p:graphicFrame>
        <p:nvGraphicFramePr>
          <p:cNvPr id="7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191969"/>
              </p:ext>
            </p:extLst>
          </p:nvPr>
        </p:nvGraphicFramePr>
        <p:xfrm>
          <a:off x="530939" y="1594875"/>
          <a:ext cx="4088579" cy="5154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Прямая со стрелкой 7"/>
          <p:cNvCxnSpPr/>
          <p:nvPr/>
        </p:nvCxnSpPr>
        <p:spPr bwMode="auto">
          <a:xfrm flipV="1">
            <a:off x="1585280" y="1935249"/>
            <a:ext cx="1446892" cy="97503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 rot="19623011">
            <a:off x="1087824" y="2080927"/>
            <a:ext cx="1989671" cy="421761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lvl="0"/>
            <a:r>
              <a:rPr lang="ru-RU" sz="20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+ 784 ( + 22 %)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260057" y="27330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559958"/>
              </p:ext>
            </p:extLst>
          </p:nvPr>
        </p:nvGraphicFramePr>
        <p:xfrm>
          <a:off x="4701289" y="2202820"/>
          <a:ext cx="5559680" cy="4608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662956" y="4460904"/>
            <a:ext cx="1359161" cy="49870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2 892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55462" y="3591107"/>
            <a:ext cx="1063031" cy="49870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1 369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4728444" y="1649816"/>
            <a:ext cx="5151610" cy="72953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доходов бюджета города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2024 году</a:t>
            </a:r>
          </a:p>
        </p:txBody>
      </p:sp>
    </p:spTree>
    <p:extLst>
      <p:ext uri="{BB962C8B-B14F-4D97-AF65-F5344CB8AC3E}">
        <p14:creationId xmlns:p14="http://schemas.microsoft.com/office/powerpoint/2010/main" val="143247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509" y="174165"/>
            <a:ext cx="9771705" cy="421761"/>
          </a:xfrm>
          <a:prstGeom prst="rect">
            <a:avLst/>
          </a:prstGeom>
          <a:effectLst/>
        </p:spPr>
        <p:txBody>
          <a:bodyPr wrap="square" lIns="112883" tIns="56441" rIns="112883" bIns="56441">
            <a:spAutoFit/>
          </a:bodyPr>
          <a:lstStyle/>
          <a:p>
            <a:pPr algn="ctr" defTabSz="106406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500" b="1" i="1" kern="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Уважаемые жители города Комсомольска-на-Амуре!</a:t>
            </a:r>
            <a:r>
              <a:rPr lang="ru-RU" sz="2500" b="1" kern="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593F66A-F29C-4F6F-BC86-62F7E915148E}"/>
              </a:ext>
            </a:extLst>
          </p:cNvPr>
          <p:cNvSpPr/>
          <p:nvPr/>
        </p:nvSpPr>
        <p:spPr>
          <a:xfrm>
            <a:off x="233834" y="666456"/>
            <a:ext cx="9957055" cy="2699307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indent="554636" algn="just"/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Брошюра «Бюджет для граждан»  - упрощенная версия бюджета города Комсомольска-на-Амуре, объясняющая гражданам планы и деятельность органов местного самоуправления. </a:t>
            </a:r>
            <a:endParaRPr lang="en-US" sz="2100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endParaRPr>
          </a:p>
          <a:p>
            <a:pPr indent="554636" algn="just"/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В брошюре «Бюджет для граждан» в доступной форме представлено описание доходов, расходов бюджета города и их структура, приоритетные направления бюджетной и налоговой политики, динамика основных параметров бюджета города,  показатели муниципальных программ города и другие вопросы.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E15E6BD-5E1F-4CAD-B355-BBAE1C4479BC}"/>
              </a:ext>
            </a:extLst>
          </p:cNvPr>
          <p:cNvSpPr txBox="1"/>
          <p:nvPr/>
        </p:nvSpPr>
        <p:spPr>
          <a:xfrm>
            <a:off x="439390" y="3242653"/>
            <a:ext cx="9944447" cy="269930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marL="352771" indent="-352771" algn="just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Брошюра «Бюджет для граждан» публикуется на сайтах:</a:t>
            </a:r>
          </a:p>
          <a:p>
            <a:pPr algn="just"/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      портал «Открытый бюджет города Комсомольска-на-Амуре» </a:t>
            </a:r>
            <a:r>
              <a:rPr lang="en-US" sz="21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  <a:hlinkClick r:id="rId3"/>
              </a:rPr>
              <a:t>http://budget.kmscity.ru/portal/Menu/Page/371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;</a:t>
            </a:r>
          </a:p>
          <a:p>
            <a:pPr algn="just"/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      официальный сайт органов местного самоуправления города Комсомольска-на-Амуре в разделе сайта: Финансовая деятельность.</a:t>
            </a:r>
          </a:p>
          <a:p>
            <a:pPr marL="352771" indent="-352771" algn="just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Разработчиком брошюры «Бюджет для граждан» является Финансовое управление администрации города Комсомольска-на-Амуре.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4798EC0-18D7-4C67-B47E-0324FA9ED69D}"/>
              </a:ext>
            </a:extLst>
          </p:cNvPr>
          <p:cNvSpPr txBox="1"/>
          <p:nvPr/>
        </p:nvSpPr>
        <p:spPr>
          <a:xfrm>
            <a:off x="212558" y="5935108"/>
            <a:ext cx="10068809" cy="1083481"/>
          </a:xfrm>
          <a:prstGeom prst="rect">
            <a:avLst/>
          </a:prstGeom>
          <a:noFill/>
        </p:spPr>
        <p:txBody>
          <a:bodyPr wrap="square" lIns="112883" tIns="56441" rIns="112883" bIns="56441">
            <a:spAutoFit/>
          </a:bodyPr>
          <a:lstStyle/>
          <a:p>
            <a:pPr indent="446827" algn="just"/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 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Результатом публикации брошюры «Бюджет для граждан» является информированность граждан о бюджете города, приоритетных расходах бюджета, а также 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использование брошюры в 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учебных целях.</a:t>
            </a:r>
          </a:p>
        </p:txBody>
      </p:sp>
    </p:spTree>
    <p:extLst>
      <p:ext uri="{BB962C8B-B14F-4D97-AF65-F5344CB8AC3E}">
        <p14:creationId xmlns:p14="http://schemas.microsoft.com/office/powerpoint/2010/main" val="190586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472325"/>
              </p:ext>
            </p:extLst>
          </p:nvPr>
        </p:nvGraphicFramePr>
        <p:xfrm>
          <a:off x="4471839" y="957723"/>
          <a:ext cx="5830805" cy="5586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" y="174166"/>
            <a:ext cx="10302643" cy="1098869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НАЛОГА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ДОХОДЫ ФИЗИЧЕСКИХ ЛИЦ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327959" y="0"/>
            <a:ext cx="1186888" cy="375594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  <a:endParaRPr lang="ru-RU" sz="1700" dirty="0"/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633800"/>
              </p:ext>
            </p:extLst>
          </p:nvPr>
        </p:nvGraphicFramePr>
        <p:xfrm>
          <a:off x="-1" y="3735449"/>
          <a:ext cx="4859123" cy="3859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V="1">
            <a:off x="3679751" y="4104860"/>
            <a:ext cx="343043" cy="5174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19" y="1351592"/>
            <a:ext cx="3777632" cy="2118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815655" y="3488781"/>
            <a:ext cx="2699596" cy="63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883" tIns="56441" rIns="112883" bIns="5644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700" b="1" dirty="0">
                <a:latin typeface="Calibri" pitchFamily="34" charset="0"/>
                <a:cs typeface="Times New Roman" pitchFamily="18" charset="0"/>
              </a:rPr>
              <a:t>Налог на доходы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700" b="1" dirty="0">
                <a:latin typeface="Calibri" pitchFamily="34" charset="0"/>
                <a:cs typeface="Times New Roman" pitchFamily="18" charset="0"/>
              </a:rPr>
              <a:t>физических лиц</a:t>
            </a: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9351" y="3530677"/>
            <a:ext cx="2243957" cy="63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883" tIns="56441" rIns="112883" bIns="5644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700" b="1" dirty="0">
                <a:latin typeface="Calibri" pitchFamily="34" charset="0"/>
                <a:cs typeface="Times New Roman" pitchFamily="18" charset="0"/>
              </a:rPr>
              <a:t>Иные налоговые и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700" b="1" dirty="0">
                <a:latin typeface="Calibri" pitchFamily="34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5192713" y="6399745"/>
            <a:ext cx="1349231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Факт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 года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6758093" y="6399744"/>
            <a:ext cx="1431003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Факт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года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5"/>
          <p:cNvSpPr txBox="1"/>
          <p:nvPr/>
        </p:nvSpPr>
        <p:spPr>
          <a:xfrm>
            <a:off x="8359391" y="6399743"/>
            <a:ext cx="1431003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года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 bwMode="auto">
          <a:xfrm flipV="1">
            <a:off x="5633518" y="1851902"/>
            <a:ext cx="1015748" cy="69653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 bwMode="auto">
          <a:xfrm flipH="1" flipV="1">
            <a:off x="7843089" y="1659983"/>
            <a:ext cx="927322" cy="38383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 rot="19627158">
            <a:off x="5299829" y="1941075"/>
            <a:ext cx="1383351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+ 413,8 (+23,8 %)</a:t>
            </a:r>
          </a:p>
        </p:txBody>
      </p:sp>
      <p:sp>
        <p:nvSpPr>
          <p:cNvPr id="26" name="TextBox 15"/>
          <p:cNvSpPr txBox="1"/>
          <p:nvPr/>
        </p:nvSpPr>
        <p:spPr>
          <a:xfrm rot="1380703">
            <a:off x="7687839" y="1516541"/>
            <a:ext cx="1383351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+ 71,6 (+3,4 %)</a:t>
            </a:r>
          </a:p>
        </p:txBody>
      </p:sp>
    </p:spTree>
    <p:extLst>
      <p:ext uri="{BB962C8B-B14F-4D97-AF65-F5344CB8AC3E}">
        <p14:creationId xmlns:p14="http://schemas.microsoft.com/office/powerpoint/2010/main" val="732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9350" y="64601"/>
            <a:ext cx="10304487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ПОСТУПЛЕНИЯ НАЛОГОВ </a:t>
            </a:r>
            <a:endParaRPr lang="ru-RU" sz="30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СОВОКУПНЫЙ ДОХОД В 2023-2024 ГОДАХ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60870" y="2195268"/>
            <a:ext cx="1350000" cy="1891506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98081" y="4236523"/>
            <a:ext cx="1349134" cy="26752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85842" y="4643898"/>
            <a:ext cx="1350000" cy="598708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88198" y="5463641"/>
            <a:ext cx="1350000" cy="99639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172178" y="1900331"/>
            <a:ext cx="1350000" cy="190367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183482" y="3929500"/>
            <a:ext cx="1350000" cy="53822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177512" y="4602778"/>
            <a:ext cx="1350000" cy="47038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172179" y="5232485"/>
            <a:ext cx="1350000" cy="1227550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7" name="TextBox 15"/>
          <p:cNvSpPr txBox="1"/>
          <p:nvPr/>
        </p:nvSpPr>
        <p:spPr>
          <a:xfrm>
            <a:off x="5267156" y="2530424"/>
            <a:ext cx="2476254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Налог, взимаемый в связи с применением УСН</a:t>
            </a:r>
          </a:p>
        </p:txBody>
      </p:sp>
      <p:sp>
        <p:nvSpPr>
          <p:cNvPr id="28" name="TextBox 15"/>
          <p:cNvSpPr txBox="1"/>
          <p:nvPr/>
        </p:nvSpPr>
        <p:spPr>
          <a:xfrm>
            <a:off x="5221865" y="3941565"/>
            <a:ext cx="2521543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 на</a:t>
            </a:r>
          </a:p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вмененный доход</a:t>
            </a:r>
          </a:p>
        </p:txBody>
      </p:sp>
      <p:sp>
        <p:nvSpPr>
          <p:cNvPr id="29" name="TextBox 15"/>
          <p:cNvSpPr txBox="1"/>
          <p:nvPr/>
        </p:nvSpPr>
        <p:spPr>
          <a:xfrm>
            <a:off x="5244915" y="4628562"/>
            <a:ext cx="2543492" cy="71414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Единый сельскохозяйственный налог</a:t>
            </a:r>
          </a:p>
        </p:txBody>
      </p:sp>
      <p:sp>
        <p:nvSpPr>
          <p:cNvPr id="30" name="TextBox 15"/>
          <p:cNvSpPr txBox="1"/>
          <p:nvPr/>
        </p:nvSpPr>
        <p:spPr>
          <a:xfrm>
            <a:off x="5312153" y="5575767"/>
            <a:ext cx="2476254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Патентная система </a:t>
            </a:r>
          </a:p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налогообложения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5517125" y="3029033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(+ 72,5 или + 46,3 %) </a:t>
            </a:r>
          </a:p>
        </p:txBody>
      </p:sp>
      <p:sp>
        <p:nvSpPr>
          <p:cNvPr id="32" name="TextBox 15"/>
          <p:cNvSpPr txBox="1"/>
          <p:nvPr/>
        </p:nvSpPr>
        <p:spPr>
          <a:xfrm>
            <a:off x="3862648" y="2913894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156,6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8271070" y="2581849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229,1</a:t>
            </a:r>
          </a:p>
        </p:txBody>
      </p:sp>
      <p:sp>
        <p:nvSpPr>
          <p:cNvPr id="34" name="TextBox 15"/>
          <p:cNvSpPr txBox="1"/>
          <p:nvPr/>
        </p:nvSpPr>
        <p:spPr>
          <a:xfrm>
            <a:off x="3857616" y="4198612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-3,5</a:t>
            </a:r>
          </a:p>
        </p:txBody>
      </p:sp>
      <p:sp>
        <p:nvSpPr>
          <p:cNvPr id="35" name="TextBox 15"/>
          <p:cNvSpPr txBox="1"/>
          <p:nvPr/>
        </p:nvSpPr>
        <p:spPr>
          <a:xfrm>
            <a:off x="8271070" y="3975207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0,6</a:t>
            </a:r>
          </a:p>
        </p:txBody>
      </p:sp>
      <p:sp>
        <p:nvSpPr>
          <p:cNvPr id="36" name="TextBox 15"/>
          <p:cNvSpPr txBox="1"/>
          <p:nvPr/>
        </p:nvSpPr>
        <p:spPr>
          <a:xfrm>
            <a:off x="7052872" y="4175962"/>
            <a:ext cx="858602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(+ 4,1 )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306199" y="0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8" name="TextBox 15"/>
          <p:cNvSpPr txBox="1"/>
          <p:nvPr/>
        </p:nvSpPr>
        <p:spPr>
          <a:xfrm>
            <a:off x="3882588" y="4805534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2,0</a:t>
            </a:r>
          </a:p>
        </p:txBody>
      </p:sp>
      <p:sp>
        <p:nvSpPr>
          <p:cNvPr id="39" name="TextBox 15"/>
          <p:cNvSpPr txBox="1"/>
          <p:nvPr/>
        </p:nvSpPr>
        <p:spPr>
          <a:xfrm>
            <a:off x="8268492" y="4694856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1,7</a:t>
            </a:r>
          </a:p>
        </p:txBody>
      </p:sp>
      <p:sp>
        <p:nvSpPr>
          <p:cNvPr id="40" name="TextBox 15"/>
          <p:cNvSpPr txBox="1"/>
          <p:nvPr/>
        </p:nvSpPr>
        <p:spPr>
          <a:xfrm>
            <a:off x="3882588" y="5729655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53,6</a:t>
            </a:r>
          </a:p>
        </p:txBody>
      </p:sp>
      <p:sp>
        <p:nvSpPr>
          <p:cNvPr id="41" name="TextBox 15"/>
          <p:cNvSpPr txBox="1"/>
          <p:nvPr/>
        </p:nvSpPr>
        <p:spPr>
          <a:xfrm>
            <a:off x="8268492" y="5666157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114,0</a:t>
            </a:r>
          </a:p>
        </p:txBody>
      </p:sp>
      <p:sp>
        <p:nvSpPr>
          <p:cNvPr id="42" name="TextBox 15"/>
          <p:cNvSpPr txBox="1"/>
          <p:nvPr/>
        </p:nvSpPr>
        <p:spPr>
          <a:xfrm>
            <a:off x="5572774" y="5242606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(-0,3 или – 16,9 %) </a:t>
            </a:r>
          </a:p>
        </p:txBody>
      </p:sp>
      <p:sp>
        <p:nvSpPr>
          <p:cNvPr id="43" name="TextBox 15"/>
          <p:cNvSpPr txBox="1"/>
          <p:nvPr/>
        </p:nvSpPr>
        <p:spPr>
          <a:xfrm>
            <a:off x="5569892" y="6038353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(+ 60,4 или + 112,8 %) </a:t>
            </a:r>
          </a:p>
        </p:txBody>
      </p:sp>
      <p:sp>
        <p:nvSpPr>
          <p:cNvPr id="44" name="Стрелка вправо 43"/>
          <p:cNvSpPr/>
          <p:nvPr/>
        </p:nvSpPr>
        <p:spPr>
          <a:xfrm rot="16200000">
            <a:off x="7568752" y="2649987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 rot="16200000">
            <a:off x="7611018" y="5938164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6" name="Стрелка вправо 45"/>
          <p:cNvSpPr/>
          <p:nvPr/>
        </p:nvSpPr>
        <p:spPr>
          <a:xfrm rot="16200000">
            <a:off x="7569925" y="4049458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7" name="Стрелка вправо 46"/>
          <p:cNvSpPr/>
          <p:nvPr/>
        </p:nvSpPr>
        <p:spPr>
          <a:xfrm rot="5400000">
            <a:off x="7569925" y="4766304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7" y="2663350"/>
            <a:ext cx="3146409" cy="237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Box 15"/>
          <p:cNvSpPr txBox="1"/>
          <p:nvPr/>
        </p:nvSpPr>
        <p:spPr>
          <a:xfrm>
            <a:off x="3894394" y="1752960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208,7</a:t>
            </a:r>
          </a:p>
        </p:txBody>
      </p:sp>
      <p:sp>
        <p:nvSpPr>
          <p:cNvPr id="49" name="TextBox 15"/>
          <p:cNvSpPr txBox="1"/>
          <p:nvPr/>
        </p:nvSpPr>
        <p:spPr>
          <a:xfrm>
            <a:off x="8271070" y="1469038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345,4</a:t>
            </a:r>
          </a:p>
        </p:txBody>
      </p:sp>
      <p:sp>
        <p:nvSpPr>
          <p:cNvPr id="50" name="TextBox 15"/>
          <p:cNvSpPr txBox="1"/>
          <p:nvPr/>
        </p:nvSpPr>
        <p:spPr>
          <a:xfrm>
            <a:off x="3942002" y="6543361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2023 год</a:t>
            </a:r>
          </a:p>
        </p:txBody>
      </p:sp>
      <p:sp>
        <p:nvSpPr>
          <p:cNvPr id="51" name="TextBox 15"/>
          <p:cNvSpPr txBox="1"/>
          <p:nvPr/>
        </p:nvSpPr>
        <p:spPr>
          <a:xfrm>
            <a:off x="8005519" y="6543761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cxnSp>
        <p:nvCxnSpPr>
          <p:cNvPr id="52" name="Прямая со стрелкой 51"/>
          <p:cNvCxnSpPr/>
          <p:nvPr/>
        </p:nvCxnSpPr>
        <p:spPr bwMode="auto">
          <a:xfrm flipV="1">
            <a:off x="5928256" y="1679388"/>
            <a:ext cx="1614344" cy="42282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TextBox 15"/>
          <p:cNvSpPr txBox="1"/>
          <p:nvPr/>
        </p:nvSpPr>
        <p:spPr>
          <a:xfrm rot="20650605">
            <a:off x="5322160" y="1506979"/>
            <a:ext cx="2416524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+  136,8 или + 65,6 % </a:t>
            </a:r>
          </a:p>
        </p:txBody>
      </p:sp>
    </p:spTree>
    <p:extLst>
      <p:ext uri="{BB962C8B-B14F-4D97-AF65-F5344CB8AC3E}">
        <p14:creationId xmlns:p14="http://schemas.microsoft.com/office/powerpoint/2010/main" val="35417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60056" y="0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490137" y="-79752"/>
            <a:ext cx="9403649" cy="152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3525" tIns="51763" rIns="103525" bIns="5176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СТРУКТУРА ИМУЩЕСТВЕННЫХ НАЛОГОВ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ГОРОДА В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 ГОДУ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26509" y="2447417"/>
            <a:ext cx="1349134" cy="212268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54561" y="4689930"/>
            <a:ext cx="1350000" cy="67919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641795" y="2151049"/>
            <a:ext cx="1350000" cy="2407858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674909" y="4732360"/>
            <a:ext cx="1350000" cy="803646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659725" y="5756737"/>
            <a:ext cx="1350000" cy="75699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0" name="TextBox 15"/>
          <p:cNvSpPr txBox="1"/>
          <p:nvPr/>
        </p:nvSpPr>
        <p:spPr>
          <a:xfrm>
            <a:off x="354561" y="3405211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161,5</a:t>
            </a:r>
          </a:p>
        </p:txBody>
      </p:sp>
      <p:sp>
        <p:nvSpPr>
          <p:cNvPr id="41" name="TextBox 15"/>
          <p:cNvSpPr txBox="1"/>
          <p:nvPr/>
        </p:nvSpPr>
        <p:spPr>
          <a:xfrm>
            <a:off x="3721636" y="3159624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173,5</a:t>
            </a:r>
          </a:p>
        </p:txBody>
      </p:sp>
      <p:sp>
        <p:nvSpPr>
          <p:cNvPr id="43" name="TextBox 15"/>
          <p:cNvSpPr txBox="1"/>
          <p:nvPr/>
        </p:nvSpPr>
        <p:spPr>
          <a:xfrm>
            <a:off x="3751066" y="4938831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37,5</a:t>
            </a:r>
          </a:p>
        </p:txBody>
      </p:sp>
      <p:sp>
        <p:nvSpPr>
          <p:cNvPr id="45" name="TextBox 15"/>
          <p:cNvSpPr txBox="1"/>
          <p:nvPr/>
        </p:nvSpPr>
        <p:spPr>
          <a:xfrm>
            <a:off x="3712696" y="5956061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66,8</a:t>
            </a:r>
          </a:p>
        </p:txBody>
      </p:sp>
      <p:sp>
        <p:nvSpPr>
          <p:cNvPr id="46" name="Стрелка вправо 45"/>
          <p:cNvSpPr/>
          <p:nvPr/>
        </p:nvSpPr>
        <p:spPr>
          <a:xfrm rot="16200000">
            <a:off x="3199164" y="3169158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7" name="Стрелка вправо 46"/>
          <p:cNvSpPr/>
          <p:nvPr/>
        </p:nvSpPr>
        <p:spPr>
          <a:xfrm rot="16200000">
            <a:off x="3195396" y="4987142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5400000">
            <a:off x="3199164" y="6026580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9" name="TextBox 15"/>
          <p:cNvSpPr txBox="1"/>
          <p:nvPr/>
        </p:nvSpPr>
        <p:spPr>
          <a:xfrm>
            <a:off x="354561" y="1969889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264,3</a:t>
            </a:r>
          </a:p>
        </p:txBody>
      </p:sp>
      <p:sp>
        <p:nvSpPr>
          <p:cNvPr id="50" name="TextBox 15"/>
          <p:cNvSpPr txBox="1"/>
          <p:nvPr/>
        </p:nvSpPr>
        <p:spPr>
          <a:xfrm>
            <a:off x="3641795" y="1552467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277,8</a:t>
            </a:r>
          </a:p>
        </p:txBody>
      </p:sp>
      <p:cxnSp>
        <p:nvCxnSpPr>
          <p:cNvPr id="51" name="Прямая со стрелкой 50"/>
          <p:cNvCxnSpPr/>
          <p:nvPr/>
        </p:nvCxnSpPr>
        <p:spPr bwMode="auto">
          <a:xfrm flipV="1">
            <a:off x="2045380" y="1939637"/>
            <a:ext cx="1614344" cy="42282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2" name="TextBox 15"/>
          <p:cNvSpPr txBox="1"/>
          <p:nvPr/>
        </p:nvSpPr>
        <p:spPr>
          <a:xfrm rot="20904811">
            <a:off x="1715847" y="1820784"/>
            <a:ext cx="1999071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+  13,5 или + 5,1 % 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26511" y="5455641"/>
            <a:ext cx="1350000" cy="111723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4" name="TextBox 15"/>
          <p:cNvSpPr txBox="1"/>
          <p:nvPr/>
        </p:nvSpPr>
        <p:spPr>
          <a:xfrm>
            <a:off x="450874" y="4857230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33,0</a:t>
            </a:r>
          </a:p>
        </p:txBody>
      </p:sp>
      <p:sp>
        <p:nvSpPr>
          <p:cNvPr id="55" name="TextBox 15"/>
          <p:cNvSpPr txBox="1"/>
          <p:nvPr/>
        </p:nvSpPr>
        <p:spPr>
          <a:xfrm>
            <a:off x="468043" y="5818906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69,8</a:t>
            </a:r>
          </a:p>
        </p:txBody>
      </p:sp>
      <p:sp>
        <p:nvSpPr>
          <p:cNvPr id="56" name="TextBox 15"/>
          <p:cNvSpPr txBox="1"/>
          <p:nvPr/>
        </p:nvSpPr>
        <p:spPr>
          <a:xfrm>
            <a:off x="1577843" y="3017341"/>
            <a:ext cx="1909869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Налог на имущество физических лиц</a:t>
            </a:r>
          </a:p>
        </p:txBody>
      </p:sp>
      <p:sp>
        <p:nvSpPr>
          <p:cNvPr id="57" name="TextBox 15"/>
          <p:cNvSpPr txBox="1"/>
          <p:nvPr/>
        </p:nvSpPr>
        <p:spPr>
          <a:xfrm>
            <a:off x="1607382" y="4748789"/>
            <a:ext cx="1909869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Транспортный налог</a:t>
            </a:r>
          </a:p>
        </p:txBody>
      </p:sp>
      <p:sp>
        <p:nvSpPr>
          <p:cNvPr id="58" name="TextBox 15"/>
          <p:cNvSpPr txBox="1"/>
          <p:nvPr/>
        </p:nvSpPr>
        <p:spPr>
          <a:xfrm>
            <a:off x="1598280" y="5825825"/>
            <a:ext cx="1909869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Земельный налог</a:t>
            </a:r>
          </a:p>
        </p:txBody>
      </p:sp>
      <p:sp>
        <p:nvSpPr>
          <p:cNvPr id="59" name="TextBox 15"/>
          <p:cNvSpPr txBox="1"/>
          <p:nvPr/>
        </p:nvSpPr>
        <p:spPr>
          <a:xfrm>
            <a:off x="1609650" y="3483982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 + 12,0 или + 7,5 %) </a:t>
            </a:r>
          </a:p>
        </p:txBody>
      </p:sp>
      <p:sp>
        <p:nvSpPr>
          <p:cNvPr id="60" name="TextBox 15"/>
          <p:cNvSpPr txBox="1"/>
          <p:nvPr/>
        </p:nvSpPr>
        <p:spPr>
          <a:xfrm>
            <a:off x="1576372" y="5025088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 + 4,5 или + 13,6 %) </a:t>
            </a:r>
          </a:p>
        </p:txBody>
      </p:sp>
      <p:sp>
        <p:nvSpPr>
          <p:cNvPr id="61" name="TextBox 15"/>
          <p:cNvSpPr txBox="1"/>
          <p:nvPr/>
        </p:nvSpPr>
        <p:spPr>
          <a:xfrm>
            <a:off x="1578309" y="6057669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 - 3,0 или - 4,3 %) </a:t>
            </a:r>
          </a:p>
        </p:txBody>
      </p:sp>
      <p:sp>
        <p:nvSpPr>
          <p:cNvPr id="62" name="TextBox 15"/>
          <p:cNvSpPr txBox="1"/>
          <p:nvPr/>
        </p:nvSpPr>
        <p:spPr>
          <a:xfrm>
            <a:off x="162966" y="6572876"/>
            <a:ext cx="1984528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Факт 2023 года</a:t>
            </a:r>
          </a:p>
        </p:txBody>
      </p:sp>
      <p:sp>
        <p:nvSpPr>
          <p:cNvPr id="63" name="TextBox 15"/>
          <p:cNvSpPr txBox="1"/>
          <p:nvPr/>
        </p:nvSpPr>
        <p:spPr>
          <a:xfrm>
            <a:off x="3188516" y="6560386"/>
            <a:ext cx="1945751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Факт 2024 года</a:t>
            </a:r>
          </a:p>
        </p:txBody>
      </p:sp>
      <p:graphicFrame>
        <p:nvGraphicFramePr>
          <p:cNvPr id="66" name="Диаграмма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8545487"/>
              </p:ext>
            </p:extLst>
          </p:nvPr>
        </p:nvGraphicFramePr>
        <p:xfrm>
          <a:off x="5134267" y="638662"/>
          <a:ext cx="5025677" cy="5375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74" y="4368701"/>
            <a:ext cx="4054133" cy="2567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011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0667" y="47208"/>
            <a:ext cx="10067815" cy="132970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ПОСТУПЛЕНИЯ ДОХОДОВ </a:t>
            </a:r>
            <a:endParaRPr lang="ru-RU" sz="26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ОТ </a:t>
            </a:r>
            <a:r>
              <a:rPr lang="ru-RU" sz="26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ИСПОЛЬЗОВАНИЯ МУНИЦИПАЛЬНОГО ИМУЩЕСТВА </a:t>
            </a:r>
            <a:r>
              <a:rPr lang="ru-RU" sz="26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В </a:t>
            </a:r>
            <a:r>
              <a:rPr lang="ru-RU" sz="26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2023 – 2024 ГОДАХ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84846" y="1957693"/>
            <a:ext cx="1349134" cy="146820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84846" y="3529395"/>
            <a:ext cx="1349134" cy="68715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84847" y="4352342"/>
            <a:ext cx="1349133" cy="48562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84846" y="4973716"/>
            <a:ext cx="1350000" cy="745738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044842" y="1739091"/>
            <a:ext cx="1350000" cy="148207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044842" y="3346153"/>
            <a:ext cx="1350000" cy="1043421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050397" y="4478539"/>
            <a:ext cx="1350000" cy="47038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058067" y="5060435"/>
            <a:ext cx="1350000" cy="71305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7" name="TextBox 15"/>
          <p:cNvSpPr txBox="1"/>
          <p:nvPr/>
        </p:nvSpPr>
        <p:spPr>
          <a:xfrm>
            <a:off x="5323694" y="2294597"/>
            <a:ext cx="2476254" cy="3140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аренды земли</a:t>
            </a:r>
          </a:p>
        </p:txBody>
      </p:sp>
      <p:sp>
        <p:nvSpPr>
          <p:cNvPr id="28" name="TextBox 15"/>
          <p:cNvSpPr txBox="1"/>
          <p:nvPr/>
        </p:nvSpPr>
        <p:spPr>
          <a:xfrm>
            <a:off x="5250159" y="3425897"/>
            <a:ext cx="2623323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аренды имущества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5543136" y="2629302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(+ 28,0 или + 7,2 %) </a:t>
            </a:r>
          </a:p>
        </p:txBody>
      </p:sp>
      <p:sp>
        <p:nvSpPr>
          <p:cNvPr id="32" name="TextBox 15"/>
          <p:cNvSpPr txBox="1"/>
          <p:nvPr/>
        </p:nvSpPr>
        <p:spPr>
          <a:xfrm>
            <a:off x="3925861" y="2511656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386,2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8206722" y="2161914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414,2</a:t>
            </a:r>
          </a:p>
        </p:txBody>
      </p:sp>
      <p:sp>
        <p:nvSpPr>
          <p:cNvPr id="34" name="TextBox 15"/>
          <p:cNvSpPr txBox="1"/>
          <p:nvPr/>
        </p:nvSpPr>
        <p:spPr>
          <a:xfrm>
            <a:off x="3881159" y="3716505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116,5</a:t>
            </a:r>
          </a:p>
        </p:txBody>
      </p:sp>
      <p:sp>
        <p:nvSpPr>
          <p:cNvPr id="35" name="TextBox 15"/>
          <p:cNvSpPr txBox="1"/>
          <p:nvPr/>
        </p:nvSpPr>
        <p:spPr>
          <a:xfrm>
            <a:off x="8175322" y="3689430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117,7</a:t>
            </a:r>
          </a:p>
        </p:txBody>
      </p:sp>
      <p:sp>
        <p:nvSpPr>
          <p:cNvPr id="36" name="TextBox 15"/>
          <p:cNvSpPr txBox="1"/>
          <p:nvPr/>
        </p:nvSpPr>
        <p:spPr>
          <a:xfrm>
            <a:off x="5806118" y="3872444"/>
            <a:ext cx="1473107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(+ 1,2 или  + 1,0 % )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310657" y="9939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8" name="TextBox 15"/>
          <p:cNvSpPr txBox="1"/>
          <p:nvPr/>
        </p:nvSpPr>
        <p:spPr>
          <a:xfrm>
            <a:off x="3949697" y="4399802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16,6</a:t>
            </a:r>
          </a:p>
        </p:txBody>
      </p:sp>
      <p:sp>
        <p:nvSpPr>
          <p:cNvPr id="39" name="TextBox 15"/>
          <p:cNvSpPr txBox="1"/>
          <p:nvPr/>
        </p:nvSpPr>
        <p:spPr>
          <a:xfrm>
            <a:off x="8138691" y="4558218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17,3</a:t>
            </a:r>
          </a:p>
        </p:txBody>
      </p:sp>
      <p:sp>
        <p:nvSpPr>
          <p:cNvPr id="40" name="TextBox 15"/>
          <p:cNvSpPr txBox="1"/>
          <p:nvPr/>
        </p:nvSpPr>
        <p:spPr>
          <a:xfrm>
            <a:off x="3977259" y="5184361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104,0</a:t>
            </a:r>
          </a:p>
        </p:txBody>
      </p:sp>
      <p:sp>
        <p:nvSpPr>
          <p:cNvPr id="41" name="TextBox 15"/>
          <p:cNvSpPr txBox="1"/>
          <p:nvPr/>
        </p:nvSpPr>
        <p:spPr>
          <a:xfrm>
            <a:off x="8182683" y="5232484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110,5</a:t>
            </a:r>
          </a:p>
        </p:txBody>
      </p:sp>
      <p:sp>
        <p:nvSpPr>
          <p:cNvPr id="42" name="TextBox 15"/>
          <p:cNvSpPr txBox="1"/>
          <p:nvPr/>
        </p:nvSpPr>
        <p:spPr>
          <a:xfrm>
            <a:off x="5583174" y="4570098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 + 0,8 или + 4,6 %) </a:t>
            </a:r>
          </a:p>
        </p:txBody>
      </p:sp>
      <p:sp>
        <p:nvSpPr>
          <p:cNvPr id="43" name="TextBox 15"/>
          <p:cNvSpPr txBox="1"/>
          <p:nvPr/>
        </p:nvSpPr>
        <p:spPr>
          <a:xfrm>
            <a:off x="5583175" y="5410631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(+ 6,5 или + 6,2 %) </a:t>
            </a:r>
          </a:p>
        </p:txBody>
      </p:sp>
      <p:sp>
        <p:nvSpPr>
          <p:cNvPr id="44" name="Стрелка вправо 43"/>
          <p:cNvSpPr/>
          <p:nvPr/>
        </p:nvSpPr>
        <p:spPr>
          <a:xfrm rot="16200000">
            <a:off x="7568752" y="2376656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 rot="16200000">
            <a:off x="7595875" y="5337470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6" name="Стрелка вправо 45"/>
          <p:cNvSpPr/>
          <p:nvPr/>
        </p:nvSpPr>
        <p:spPr>
          <a:xfrm rot="16200000">
            <a:off x="7595367" y="3759210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7" name="Стрелка вправо 46"/>
          <p:cNvSpPr/>
          <p:nvPr/>
        </p:nvSpPr>
        <p:spPr>
          <a:xfrm rot="16200000">
            <a:off x="7592550" y="4622193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8" name="TextBox 15"/>
          <p:cNvSpPr txBox="1"/>
          <p:nvPr/>
        </p:nvSpPr>
        <p:spPr>
          <a:xfrm>
            <a:off x="3903510" y="1514170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623,7</a:t>
            </a:r>
          </a:p>
        </p:txBody>
      </p:sp>
      <p:sp>
        <p:nvSpPr>
          <p:cNvPr id="49" name="TextBox 15"/>
          <p:cNvSpPr txBox="1"/>
          <p:nvPr/>
        </p:nvSpPr>
        <p:spPr>
          <a:xfrm>
            <a:off x="8168451" y="1194167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660,0</a:t>
            </a:r>
          </a:p>
        </p:txBody>
      </p:sp>
      <p:sp>
        <p:nvSpPr>
          <p:cNvPr id="50" name="TextBox 15"/>
          <p:cNvSpPr txBox="1"/>
          <p:nvPr/>
        </p:nvSpPr>
        <p:spPr>
          <a:xfrm>
            <a:off x="3942002" y="6460034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2023 год</a:t>
            </a:r>
          </a:p>
        </p:txBody>
      </p:sp>
      <p:sp>
        <p:nvSpPr>
          <p:cNvPr id="51" name="TextBox 15"/>
          <p:cNvSpPr txBox="1"/>
          <p:nvPr/>
        </p:nvSpPr>
        <p:spPr>
          <a:xfrm>
            <a:off x="7987720" y="6522093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</a:p>
        </p:txBody>
      </p:sp>
      <p:cxnSp>
        <p:nvCxnSpPr>
          <p:cNvPr id="52" name="Прямая со стрелкой 51"/>
          <p:cNvCxnSpPr/>
          <p:nvPr/>
        </p:nvCxnSpPr>
        <p:spPr bwMode="auto">
          <a:xfrm flipV="1">
            <a:off x="5803987" y="1739092"/>
            <a:ext cx="1795702" cy="42282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TextBox 15"/>
          <p:cNvSpPr txBox="1"/>
          <p:nvPr/>
        </p:nvSpPr>
        <p:spPr>
          <a:xfrm rot="20904811">
            <a:off x="5627113" y="1602289"/>
            <a:ext cx="1999071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+  36,3 или + 5,8 %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286819" y="4281117"/>
            <a:ext cx="2734373" cy="314039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Отчисления от прибыли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19417" y="4914131"/>
            <a:ext cx="3046510" cy="550001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>
              <a:lnSpc>
                <a:spcPts val="1728"/>
              </a:lnSpc>
            </a:pPr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Прочие доходы от </a:t>
            </a:r>
          </a:p>
          <a:p>
            <a:pPr algn="ctr">
              <a:lnSpc>
                <a:spcPts val="1728"/>
              </a:lnSpc>
            </a:pPr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использования имущества 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784846" y="5807016"/>
            <a:ext cx="1350000" cy="48562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092406" y="5943871"/>
            <a:ext cx="1350000" cy="47038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7" name="TextBox 15"/>
          <p:cNvSpPr txBox="1"/>
          <p:nvPr/>
        </p:nvSpPr>
        <p:spPr>
          <a:xfrm>
            <a:off x="3881159" y="5854477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0,4</a:t>
            </a:r>
          </a:p>
        </p:txBody>
      </p:sp>
      <p:sp>
        <p:nvSpPr>
          <p:cNvPr id="58" name="TextBox 15"/>
          <p:cNvSpPr txBox="1"/>
          <p:nvPr/>
        </p:nvSpPr>
        <p:spPr>
          <a:xfrm>
            <a:off x="8191384" y="5999427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0,3</a:t>
            </a:r>
          </a:p>
        </p:txBody>
      </p:sp>
      <p:sp>
        <p:nvSpPr>
          <p:cNvPr id="59" name="TextBox 15"/>
          <p:cNvSpPr txBox="1"/>
          <p:nvPr/>
        </p:nvSpPr>
        <p:spPr>
          <a:xfrm>
            <a:off x="5613278" y="6045594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(-0,1 или – 15,0 %) </a:t>
            </a:r>
          </a:p>
        </p:txBody>
      </p:sp>
      <p:sp>
        <p:nvSpPr>
          <p:cNvPr id="60" name="Стрелка вправо 59"/>
          <p:cNvSpPr/>
          <p:nvPr/>
        </p:nvSpPr>
        <p:spPr>
          <a:xfrm rot="5400000">
            <a:off x="7658354" y="6070408"/>
            <a:ext cx="495096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5339384" y="5743808"/>
            <a:ext cx="2734373" cy="331993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>
              <a:lnSpc>
                <a:spcPts val="1728"/>
              </a:lnSpc>
            </a:pPr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Иные доходы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3" y="2455385"/>
            <a:ext cx="2844316" cy="3544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27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0668" y="47208"/>
            <a:ext cx="9812588" cy="1098869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ДОХОДОВ ОТ ПРОДАЖИ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АКТИВОВ В 2023 – 2024 ГОДАХ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32870" y="1812046"/>
            <a:ext cx="1349134" cy="82514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866537" y="2781244"/>
            <a:ext cx="1349134" cy="206474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047952" y="1862751"/>
            <a:ext cx="1350000" cy="1089162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073371" y="3233666"/>
            <a:ext cx="1350000" cy="1159896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077576" y="4845988"/>
            <a:ext cx="1349134" cy="613912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7" name="TextBox 15"/>
          <p:cNvSpPr txBox="1"/>
          <p:nvPr/>
        </p:nvSpPr>
        <p:spPr>
          <a:xfrm>
            <a:off x="5323694" y="2151981"/>
            <a:ext cx="2476254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продажи</a:t>
            </a:r>
          </a:p>
          <a:p>
            <a:pPr algn="ctr"/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земельных участков</a:t>
            </a:r>
          </a:p>
        </p:txBody>
      </p:sp>
      <p:sp>
        <p:nvSpPr>
          <p:cNvPr id="28" name="TextBox 15"/>
          <p:cNvSpPr txBox="1"/>
          <p:nvPr/>
        </p:nvSpPr>
        <p:spPr>
          <a:xfrm>
            <a:off x="5301049" y="3431293"/>
            <a:ext cx="2521543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приватизации</a:t>
            </a:r>
          </a:p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имущества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5543136" y="2629302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(+ 25,9 или + 80,7%) </a:t>
            </a:r>
          </a:p>
        </p:txBody>
      </p:sp>
      <p:sp>
        <p:nvSpPr>
          <p:cNvPr id="32" name="TextBox 15"/>
          <p:cNvSpPr txBox="1"/>
          <p:nvPr/>
        </p:nvSpPr>
        <p:spPr>
          <a:xfrm>
            <a:off x="3929183" y="2016628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32,1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8141055" y="2224618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57,9</a:t>
            </a:r>
          </a:p>
        </p:txBody>
      </p:sp>
      <p:sp>
        <p:nvSpPr>
          <p:cNvPr id="34" name="TextBox 15"/>
          <p:cNvSpPr txBox="1"/>
          <p:nvPr/>
        </p:nvSpPr>
        <p:spPr>
          <a:xfrm>
            <a:off x="3962850" y="3549833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150,9</a:t>
            </a:r>
          </a:p>
        </p:txBody>
      </p:sp>
      <p:sp>
        <p:nvSpPr>
          <p:cNvPr id="35" name="TextBox 15"/>
          <p:cNvSpPr txBox="1"/>
          <p:nvPr/>
        </p:nvSpPr>
        <p:spPr>
          <a:xfrm>
            <a:off x="8173889" y="3587246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71,5</a:t>
            </a:r>
          </a:p>
        </p:txBody>
      </p:sp>
      <p:sp>
        <p:nvSpPr>
          <p:cNvPr id="36" name="TextBox 15"/>
          <p:cNvSpPr txBox="1"/>
          <p:nvPr/>
        </p:nvSpPr>
        <p:spPr>
          <a:xfrm>
            <a:off x="5834987" y="3911150"/>
            <a:ext cx="1589180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(- 79,4 или  - 52,6 %)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253051" y="25715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41" name="TextBox 15"/>
          <p:cNvSpPr txBox="1"/>
          <p:nvPr/>
        </p:nvSpPr>
        <p:spPr>
          <a:xfrm>
            <a:off x="8192770" y="4972841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1,6</a:t>
            </a:r>
          </a:p>
        </p:txBody>
      </p:sp>
      <p:sp>
        <p:nvSpPr>
          <p:cNvPr id="43" name="TextBox 15"/>
          <p:cNvSpPr txBox="1"/>
          <p:nvPr/>
        </p:nvSpPr>
        <p:spPr>
          <a:xfrm>
            <a:off x="5562285" y="5233286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(- 1,3 или – 44,8%)</a:t>
            </a:r>
          </a:p>
        </p:txBody>
      </p:sp>
      <p:sp>
        <p:nvSpPr>
          <p:cNvPr id="44" name="Стрелка вправо 43"/>
          <p:cNvSpPr/>
          <p:nvPr/>
        </p:nvSpPr>
        <p:spPr>
          <a:xfrm rot="16200000">
            <a:off x="7549262" y="2376656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6" name="Стрелка вправо 45"/>
          <p:cNvSpPr/>
          <p:nvPr/>
        </p:nvSpPr>
        <p:spPr>
          <a:xfrm rot="5400000">
            <a:off x="7568752" y="3635367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7" name="Стрелка вправо 46"/>
          <p:cNvSpPr/>
          <p:nvPr/>
        </p:nvSpPr>
        <p:spPr>
          <a:xfrm rot="5400000">
            <a:off x="7619814" y="5065148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8" name="TextBox 15"/>
          <p:cNvSpPr txBox="1"/>
          <p:nvPr/>
        </p:nvSpPr>
        <p:spPr>
          <a:xfrm>
            <a:off x="4070873" y="1302765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185,9</a:t>
            </a:r>
          </a:p>
        </p:txBody>
      </p:sp>
      <p:sp>
        <p:nvSpPr>
          <p:cNvPr id="49" name="TextBox 15"/>
          <p:cNvSpPr txBox="1"/>
          <p:nvPr/>
        </p:nvSpPr>
        <p:spPr>
          <a:xfrm>
            <a:off x="8158355" y="1261563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131,0</a:t>
            </a:r>
          </a:p>
        </p:txBody>
      </p:sp>
      <p:sp>
        <p:nvSpPr>
          <p:cNvPr id="50" name="TextBox 15"/>
          <p:cNvSpPr txBox="1"/>
          <p:nvPr/>
        </p:nvSpPr>
        <p:spPr>
          <a:xfrm>
            <a:off x="4033291" y="5709558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2023 год</a:t>
            </a:r>
          </a:p>
        </p:txBody>
      </p:sp>
      <p:sp>
        <p:nvSpPr>
          <p:cNvPr id="51" name="TextBox 15"/>
          <p:cNvSpPr txBox="1"/>
          <p:nvPr/>
        </p:nvSpPr>
        <p:spPr>
          <a:xfrm>
            <a:off x="8065926" y="5696247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</a:p>
        </p:txBody>
      </p:sp>
      <p:cxnSp>
        <p:nvCxnSpPr>
          <p:cNvPr id="52" name="Прямая со стрелкой 51"/>
          <p:cNvCxnSpPr/>
          <p:nvPr/>
        </p:nvCxnSpPr>
        <p:spPr bwMode="auto">
          <a:xfrm>
            <a:off x="5757140" y="1541529"/>
            <a:ext cx="1776782" cy="17146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TextBox 15"/>
          <p:cNvSpPr txBox="1"/>
          <p:nvPr/>
        </p:nvSpPr>
        <p:spPr>
          <a:xfrm rot="290215">
            <a:off x="5645996" y="1284508"/>
            <a:ext cx="1999071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- 55,0 или – 29,6 %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19417" y="4914131"/>
            <a:ext cx="3046510" cy="331993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>
              <a:lnSpc>
                <a:spcPts val="1728"/>
              </a:lnSpc>
            </a:pPr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Прочие доходы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885669" y="4990470"/>
            <a:ext cx="1349134" cy="48562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7" name="TextBox 15"/>
          <p:cNvSpPr txBox="1"/>
          <p:nvPr/>
        </p:nvSpPr>
        <p:spPr>
          <a:xfrm>
            <a:off x="4054439" y="5053183"/>
            <a:ext cx="1031252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2,9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9" y="2224618"/>
            <a:ext cx="3132348" cy="3471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081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4165"/>
            <a:ext cx="10159545" cy="1221980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СТРУКТУРА И ДИНАМИКА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ЗАДОЛЖЕННОСТИ </a:t>
            </a:r>
          </a:p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</a:t>
            </a:r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НАЛОГАМ В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</a:t>
            </a:r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 ГОРОДА КОМСОМОЛЬСКА-НА-АМУРЕ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СОСТОЯНИЮ НА 1 ЯНВАРЯ 2025 ГОДА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260371" y="12455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6092" y="1543773"/>
            <a:ext cx="4766406" cy="8526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2883" tIns="56441" rIns="112883" bIns="5644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kern="0" dirty="0">
                <a:latin typeface="Calibri" pitchFamily="34" charset="0"/>
              </a:rPr>
              <a:t>Всего </a:t>
            </a:r>
            <a:r>
              <a:rPr lang="ru-RU" altLang="ru-RU" b="1" kern="0" dirty="0" smtClean="0">
                <a:latin typeface="Calibri" pitchFamily="34" charset="0"/>
              </a:rPr>
              <a:t>задолженность на 01.01.2025</a:t>
            </a:r>
            <a:endParaRPr lang="ru-RU" altLang="ru-RU" b="1" kern="0" dirty="0">
              <a:latin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000" b="1" kern="0" dirty="0">
                <a:latin typeface="Calibri" pitchFamily="34" charset="0"/>
              </a:rPr>
              <a:t>118,2 </a:t>
            </a:r>
            <a:r>
              <a:rPr lang="ru-RU" altLang="ru-RU" b="1" kern="0" dirty="0" smtClean="0">
                <a:latin typeface="Calibri" pitchFamily="34" charset="0"/>
              </a:rPr>
              <a:t>млн </a:t>
            </a:r>
            <a:r>
              <a:rPr lang="ru-RU" altLang="ru-RU" b="1" kern="0" dirty="0">
                <a:latin typeface="Calibri" pitchFamily="34" charset="0"/>
              </a:rPr>
              <a:t>рублей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8622" y="2725609"/>
            <a:ext cx="1349134" cy="82514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3802" y="3676494"/>
            <a:ext cx="1349134" cy="915828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748711" y="2911591"/>
            <a:ext cx="1350000" cy="63270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743091" y="3862993"/>
            <a:ext cx="1350000" cy="67438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760090" y="4993653"/>
            <a:ext cx="1349134" cy="153547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1" name="TextBox 15"/>
          <p:cNvSpPr txBox="1"/>
          <p:nvPr/>
        </p:nvSpPr>
        <p:spPr>
          <a:xfrm>
            <a:off x="604935" y="2911878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12,3</a:t>
            </a:r>
          </a:p>
        </p:txBody>
      </p:sp>
      <p:sp>
        <p:nvSpPr>
          <p:cNvPr id="32" name="TextBox 15"/>
          <p:cNvSpPr txBox="1"/>
          <p:nvPr/>
        </p:nvSpPr>
        <p:spPr>
          <a:xfrm>
            <a:off x="3819249" y="3011149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11,3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623629" y="3933499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21,0</a:t>
            </a:r>
          </a:p>
        </p:txBody>
      </p:sp>
      <p:sp>
        <p:nvSpPr>
          <p:cNvPr id="35" name="TextBox 15"/>
          <p:cNvSpPr txBox="1"/>
          <p:nvPr/>
        </p:nvSpPr>
        <p:spPr>
          <a:xfrm>
            <a:off x="3856403" y="4012390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17,8</a:t>
            </a:r>
          </a:p>
        </p:txBody>
      </p:sp>
      <p:sp>
        <p:nvSpPr>
          <p:cNvPr id="36" name="TextBox 15"/>
          <p:cNvSpPr txBox="1"/>
          <p:nvPr/>
        </p:nvSpPr>
        <p:spPr>
          <a:xfrm>
            <a:off x="3856403" y="5515710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89,1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66790" y="4744673"/>
            <a:ext cx="1349134" cy="1777430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8" name="TextBox 15"/>
          <p:cNvSpPr txBox="1"/>
          <p:nvPr/>
        </p:nvSpPr>
        <p:spPr>
          <a:xfrm>
            <a:off x="725731" y="5288746"/>
            <a:ext cx="1031252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105,3</a:t>
            </a:r>
          </a:p>
        </p:txBody>
      </p:sp>
      <p:sp>
        <p:nvSpPr>
          <p:cNvPr id="39" name="TextBox 15"/>
          <p:cNvSpPr txBox="1"/>
          <p:nvPr/>
        </p:nvSpPr>
        <p:spPr>
          <a:xfrm>
            <a:off x="529411" y="6522103"/>
            <a:ext cx="1489829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на 01.01.2024</a:t>
            </a:r>
          </a:p>
        </p:txBody>
      </p:sp>
      <p:sp>
        <p:nvSpPr>
          <p:cNvPr id="40" name="TextBox 15"/>
          <p:cNvSpPr txBox="1"/>
          <p:nvPr/>
        </p:nvSpPr>
        <p:spPr>
          <a:xfrm>
            <a:off x="3629901" y="6529129"/>
            <a:ext cx="1489829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на 01.01.2025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15310" y="2876401"/>
            <a:ext cx="1867971" cy="575649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altLang="ru-RU" sz="1500" b="1" i="1" dirty="0">
                <a:cs typeface="Arial" charset="0"/>
              </a:rPr>
              <a:t>Индивидуальные</a:t>
            </a:r>
          </a:p>
          <a:p>
            <a:pPr algn="ctr"/>
            <a:r>
              <a:rPr lang="ru-RU" altLang="ru-RU" sz="1500" b="1" i="1" dirty="0">
                <a:cs typeface="Arial" charset="0"/>
              </a:rPr>
              <a:t> предприниматели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50558" y="4027779"/>
            <a:ext cx="1820330" cy="344817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altLang="ru-RU" sz="1500" b="1" i="1" dirty="0">
                <a:cs typeface="Arial" charset="0"/>
              </a:rPr>
              <a:t>Юридические лица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3880" y="5305568"/>
            <a:ext cx="2157103" cy="8064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/>
            <a:r>
              <a:rPr lang="ru-RU" altLang="ru-RU" sz="1500" b="1" i="1" dirty="0">
                <a:cs typeface="Arial" charset="0"/>
              </a:rPr>
              <a:t>Физические лица</a:t>
            </a:r>
          </a:p>
          <a:p>
            <a:pPr algn="ctr"/>
            <a:r>
              <a:rPr lang="ru-RU" altLang="ru-RU" sz="1500" b="1" i="1" dirty="0">
                <a:cs typeface="Arial" charset="0"/>
              </a:rPr>
              <a:t> по имущественным</a:t>
            </a:r>
          </a:p>
          <a:p>
            <a:pPr algn="ctr"/>
            <a:r>
              <a:rPr lang="ru-RU" altLang="ru-RU" sz="1500" b="1" i="1" dirty="0">
                <a:cs typeface="Arial" charset="0"/>
              </a:rPr>
              <a:t> налогам</a:t>
            </a:r>
          </a:p>
        </p:txBody>
      </p:sp>
      <p:graphicFrame>
        <p:nvGraphicFramePr>
          <p:cNvPr id="45" name="Диаграмма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6185062"/>
              </p:ext>
            </p:extLst>
          </p:nvPr>
        </p:nvGraphicFramePr>
        <p:xfrm>
          <a:off x="5119730" y="1396145"/>
          <a:ext cx="5085487" cy="5710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43" y="1543773"/>
            <a:ext cx="2980809" cy="1514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79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96375" y="-13088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2967" y="224951"/>
            <a:ext cx="9935248" cy="1098869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ПОСТУПЛЕНИЕ МЕЖБЮДЖЕТНЫХ ТРАСФЕРТОВ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 ГОД</a:t>
            </a:r>
          </a:p>
        </p:txBody>
      </p:sp>
      <p:graphicFrame>
        <p:nvGraphicFramePr>
          <p:cNvPr id="10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784247"/>
              </p:ext>
            </p:extLst>
          </p:nvPr>
        </p:nvGraphicFramePr>
        <p:xfrm>
          <a:off x="612711" y="2205503"/>
          <a:ext cx="9485505" cy="4838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191919" y="3758638"/>
            <a:ext cx="1440932" cy="57564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4 518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45784" y="1397066"/>
            <a:ext cx="6524887" cy="652593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3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7 894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рост к 2023 году 18,3%)</a:t>
            </a:r>
          </a:p>
        </p:txBody>
      </p:sp>
    </p:spTree>
    <p:extLst>
      <p:ext uri="{BB962C8B-B14F-4D97-AF65-F5344CB8AC3E}">
        <p14:creationId xmlns:p14="http://schemas.microsoft.com/office/powerpoint/2010/main" val="128132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76762" y="37152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5911" y="224949"/>
            <a:ext cx="9812591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СТРУКТУРА РАСХОДОВ БЮДЖЕТА ГОРОДА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КОМСОМОЛЬСКА-НА-АМУРЕ</a:t>
            </a:r>
            <a:endParaRPr 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14181841"/>
              </p:ext>
            </p:extLst>
          </p:nvPr>
        </p:nvGraphicFramePr>
        <p:xfrm>
          <a:off x="-52829" y="1364907"/>
          <a:ext cx="5191919" cy="590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960121959"/>
              </p:ext>
            </p:extLst>
          </p:nvPr>
        </p:nvGraphicFramePr>
        <p:xfrm>
          <a:off x="5172207" y="1291400"/>
          <a:ext cx="5024268" cy="5722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386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60371" y="-30145"/>
            <a:ext cx="1184161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7831" y="472415"/>
            <a:ext cx="9730820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СОЦИАЛЬНЫЕ ВЫПЛАТЫ МОЛОДЫМ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СЕМЬЯМ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В 2024 ГОДУ</a:t>
            </a:r>
            <a:endParaRPr 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47776051"/>
              </p:ext>
            </p:extLst>
          </p:nvPr>
        </p:nvGraphicFramePr>
        <p:xfrm>
          <a:off x="173563" y="282159"/>
          <a:ext cx="3557062" cy="6625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76997" y="2524520"/>
            <a:ext cx="3884234" cy="63720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/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МОЛОДЫЕ СЕМЬИ УЛУЧШИЛИ</a:t>
            </a:r>
          </a:p>
          <a:p>
            <a:pPr algn="ctr"/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ЖИЛИЩНЫЕ УСЛОВИЯ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64" y="3183594"/>
            <a:ext cx="2458790" cy="155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95269" y="4922413"/>
            <a:ext cx="4047690" cy="89881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/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МОЛОДЫЕ СЕМЬИ ПОЛУЧИЛИ</a:t>
            </a:r>
          </a:p>
          <a:p>
            <a:pPr algn="ctr"/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ДОПОЛНИТЕЛЬНУЮ</a:t>
            </a:r>
          </a:p>
          <a:p>
            <a:pPr algn="ctr"/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СОЦИАЛЬНУЮ ВЫПЛАТУ</a:t>
            </a: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2329914" y="2119052"/>
            <a:ext cx="712761" cy="3351707"/>
          </a:xfrm>
          <a:prstGeom prst="rightBrace">
            <a:avLst>
              <a:gd name="adj1" fmla="val 21858"/>
              <a:gd name="adj2" fmla="val 50000"/>
            </a:avLst>
          </a:prstGeom>
          <a:ln w="50800" cap="sq" cmpd="sng">
            <a:solidFill>
              <a:schemeClr val="accent1">
                <a:lumMod val="50000"/>
              </a:schemeClr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 sz="67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6405606" y="1995761"/>
            <a:ext cx="654175" cy="498705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2500" b="1" u="sng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33</a:t>
            </a:r>
            <a:endParaRPr lang="ru-RU" sz="25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6872" y="4474529"/>
            <a:ext cx="441171" cy="498705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2500" b="1" u="sng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Шестиугольник 14"/>
          <p:cNvSpPr/>
          <p:nvPr/>
        </p:nvSpPr>
        <p:spPr bwMode="auto">
          <a:xfrm>
            <a:off x="180707" y="6698506"/>
            <a:ext cx="350911" cy="238970"/>
          </a:xfrm>
          <a:prstGeom prst="hexagon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112883" tIns="56441" rIns="112883" bIns="56441" rtlCol="0" anchor="ctr"/>
          <a:lstStyle/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kern="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6" name="Нижний колонтитул 10"/>
          <p:cNvSpPr txBox="1">
            <a:spLocks/>
          </p:cNvSpPr>
          <p:nvPr/>
        </p:nvSpPr>
        <p:spPr>
          <a:xfrm>
            <a:off x="519193" y="6529388"/>
            <a:ext cx="3807410" cy="386255"/>
          </a:xfrm>
          <a:prstGeom prst="rect">
            <a:avLst/>
          </a:prstGeom>
        </p:spPr>
        <p:txBody>
          <a:bodyPr vert="horz" lIns="112883" tIns="56441" rIns="112883" bIns="56441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1128827">
              <a:defRPr/>
            </a:pPr>
            <a:endParaRPr lang="ru-RU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Нижний колонтитул 10"/>
          <p:cNvSpPr txBox="1">
            <a:spLocks/>
          </p:cNvSpPr>
          <p:nvPr/>
        </p:nvSpPr>
        <p:spPr>
          <a:xfrm>
            <a:off x="692257" y="6744347"/>
            <a:ext cx="3807410" cy="386255"/>
          </a:xfrm>
          <a:prstGeom prst="rect">
            <a:avLst/>
          </a:prstGeom>
        </p:spPr>
        <p:txBody>
          <a:bodyPr vert="horz" lIns="112883" tIns="56441" rIns="112883" bIns="56441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1128827">
              <a:defRPr/>
            </a:pPr>
            <a:endParaRPr lang="ru-RU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536" y="6581889"/>
            <a:ext cx="3867942" cy="375594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КРАЕВОГО БЮДЖЕТА</a:t>
            </a:r>
          </a:p>
        </p:txBody>
      </p:sp>
      <p:sp>
        <p:nvSpPr>
          <p:cNvPr id="19" name="Шестиугольник 18"/>
          <p:cNvSpPr/>
          <p:nvPr/>
        </p:nvSpPr>
        <p:spPr bwMode="auto">
          <a:xfrm>
            <a:off x="4947057" y="6743160"/>
            <a:ext cx="326184" cy="238970"/>
          </a:xfrm>
          <a:prstGeom prst="hexagon">
            <a:avLst/>
          </a:prstGeom>
          <a:solidFill>
            <a:schemeClr val="tx2">
              <a:lumMod val="60000"/>
              <a:lumOff val="40000"/>
            </a:schemeClr>
          </a:solidFill>
          <a:ln w="15875" cap="flat" cmpd="sng" algn="ctr">
            <a:solidFill>
              <a:srgbClr val="4E67C8"/>
            </a:solidFill>
            <a:prstDash val="solid"/>
          </a:ln>
          <a:effectLst/>
        </p:spPr>
        <p:txBody>
          <a:bodyPr rot="0" spcFirstLastPara="0" vert="horz" wrap="square" lIns="112883" tIns="56441" rIns="112883" bIns="5644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74534" y="6586454"/>
            <a:ext cx="3606268" cy="375594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БЮДЖЕТА ГОРОДА</a:t>
            </a:r>
          </a:p>
        </p:txBody>
      </p:sp>
      <p:sp>
        <p:nvSpPr>
          <p:cNvPr id="23" name="Правая фигурная скобка 22"/>
          <p:cNvSpPr/>
          <p:nvPr/>
        </p:nvSpPr>
        <p:spPr>
          <a:xfrm>
            <a:off x="8381011" y="2119052"/>
            <a:ext cx="244737" cy="1907037"/>
          </a:xfrm>
          <a:prstGeom prst="rightBrace">
            <a:avLst>
              <a:gd name="adj1" fmla="val 21858"/>
              <a:gd name="adj2" fmla="val 50000"/>
            </a:avLst>
          </a:prstGeom>
          <a:ln>
            <a:headEnd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 sz="67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авая фигурная скобка 23"/>
          <p:cNvSpPr/>
          <p:nvPr/>
        </p:nvSpPr>
        <p:spPr>
          <a:xfrm>
            <a:off x="8396310" y="4644201"/>
            <a:ext cx="244737" cy="1907037"/>
          </a:xfrm>
          <a:prstGeom prst="rightBrace">
            <a:avLst>
              <a:gd name="adj1" fmla="val 21858"/>
              <a:gd name="adj2" fmla="val 50000"/>
            </a:avLst>
          </a:prstGeom>
          <a:ln>
            <a:headEnd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 sz="67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83328" y="2258615"/>
            <a:ext cx="1723124" cy="1268146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55,0 млн руб., </a:t>
            </a:r>
          </a:p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них: </a:t>
            </a:r>
          </a:p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 млн руб.</a:t>
            </a:r>
          </a:p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средства </a:t>
            </a:r>
          </a:p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 города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9400" y="4881425"/>
            <a:ext cx="1723124" cy="806482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 млн руб.</a:t>
            </a:r>
          </a:p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средства </a:t>
            </a:r>
          </a:p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 города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27" y="2979365"/>
            <a:ext cx="2162222" cy="199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13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45766" y="-23685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2390" y="351909"/>
            <a:ext cx="10221450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РАСХОДЫ НА ФИНАНСИРОВАНИЕ ОТРАСЛЕЙ ЭКОНОМИКИ ЗА 2024 ГОД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597012"/>
              </p:ext>
            </p:extLst>
          </p:nvPr>
        </p:nvGraphicFramePr>
        <p:xfrm>
          <a:off x="285624" y="1570710"/>
          <a:ext cx="3597950" cy="5084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663080"/>
              </p:ext>
            </p:extLst>
          </p:nvPr>
        </p:nvGraphicFramePr>
        <p:xfrm>
          <a:off x="3175696" y="1071153"/>
          <a:ext cx="7208142" cy="6084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10682" y="2979365"/>
            <a:ext cx="867569" cy="498705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926</a:t>
            </a:r>
            <a:endParaRPr lang="ru-RU" sz="25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5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C75785-F527-4627-B0FB-379405E54801}"/>
              </a:ext>
            </a:extLst>
          </p:cNvPr>
          <p:cNvSpPr txBox="1"/>
          <p:nvPr/>
        </p:nvSpPr>
        <p:spPr>
          <a:xfrm>
            <a:off x="1807544" y="21626"/>
            <a:ext cx="6915660" cy="720432"/>
          </a:xfrm>
          <a:prstGeom prst="rect">
            <a:avLst/>
          </a:prstGeom>
          <a:noFill/>
        </p:spPr>
        <p:txBody>
          <a:bodyPr wrap="square" lIns="112883" tIns="56441" rIns="112883" bIns="56441" rtlCol="0" anchor="ctr">
            <a:spAutoFit/>
          </a:bodyPr>
          <a:lstStyle/>
          <a:p>
            <a:pPr algn="ctr">
              <a:lnSpc>
                <a:spcPts val="4938"/>
              </a:lnSpc>
            </a:pPr>
            <a:r>
              <a:rPr lang="ru-RU" sz="4000" b="1" i="1" kern="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ГЛОССАРИЙ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363" y="753023"/>
            <a:ext cx="10081120" cy="588479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just">
              <a:lnSpc>
                <a:spcPts val="2469"/>
              </a:lnSpc>
            </a:pP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Бюджет 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муниципального образования 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местного самоуправления.</a:t>
            </a:r>
          </a:p>
          <a:p>
            <a:pPr algn="just">
              <a:lnSpc>
                <a:spcPts val="2469"/>
              </a:lnSpc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Доходы бюджета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- поступающие в бюджет денежные средства, за исключением средств, являющихся в соответствии с Бюджетным кодексом РФ источниками финансирования дефицита бюджета.</a:t>
            </a:r>
          </a:p>
          <a:p>
            <a:pPr algn="just">
              <a:lnSpc>
                <a:spcPts val="2469"/>
              </a:lnSpc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Расходы бюджета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- выплачиваемые из бюджета денежные средства, за исключением средств, являющихся в соответствии с Бюджетным кодексом РФ источниками финансирования дефицита бюджета.</a:t>
            </a:r>
          </a:p>
          <a:p>
            <a:pPr algn="just">
              <a:lnSpc>
                <a:spcPts val="2469"/>
              </a:lnSpc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Сбалансированный бюджет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– равенство доходов и расходов бюджета.</a:t>
            </a:r>
          </a:p>
          <a:p>
            <a:pPr algn="just">
              <a:lnSpc>
                <a:spcPts val="2469"/>
              </a:lnSpc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Дефицит бюджета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- превышение расходов бюджета над его доходами.</a:t>
            </a:r>
          </a:p>
          <a:p>
            <a:pPr algn="just">
              <a:lnSpc>
                <a:spcPts val="2469"/>
              </a:lnSpc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Профицит бюджета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-профицит бюджета - превышение доходов бюджета над его расходами.</a:t>
            </a:r>
          </a:p>
          <a:p>
            <a:pPr algn="just">
              <a:lnSpc>
                <a:spcPts val="2469"/>
              </a:lnSpc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Межбюджетные трансферты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- средства, предоставляемые одним бюджетом бюджетной системы Российской Федерации другому бюджету бюджетной системы Российской 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Федерации</a:t>
            </a:r>
            <a:endParaRPr lang="ru-RU" sz="21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 bwMode="auto">
          <a:xfrm>
            <a:off x="81195" y="123382"/>
            <a:ext cx="10098792" cy="103731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РАСХОДЫ НА ЖИЛИЩНО-КОММУНАЛЬНОЕ ХОЗЯЙСТВО В 2024 ГОДУ</a:t>
            </a:r>
          </a:p>
        </p:txBody>
      </p:sp>
      <p:sp>
        <p:nvSpPr>
          <p:cNvPr id="5" name="Прямоугольник: скругленные углы 2">
            <a:extLst>
              <a:ext uri="{FF2B5EF4-FFF2-40B4-BE49-F238E27FC236}">
                <a16:creationId xmlns="" xmlns:a16="http://schemas.microsoft.com/office/drawing/2014/main" id="{ED9708C4-CDB2-429E-B3B5-A9CB2567B262}"/>
              </a:ext>
            </a:extLst>
          </p:cNvPr>
          <p:cNvSpPr/>
          <p:nvPr/>
        </p:nvSpPr>
        <p:spPr>
          <a:xfrm>
            <a:off x="329704" y="1144644"/>
            <a:ext cx="2054465" cy="59360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12883" tIns="56441" rIns="112883" bIns="56441" rtlCol="0" anchor="ctr"/>
          <a:lstStyle/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kern="0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</a:rPr>
              <a:t>926</a:t>
            </a:r>
          </a:p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kern="0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</a:rPr>
              <a:t>млн. рублей, </a:t>
            </a:r>
          </a:p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kern="0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</a:rPr>
              <a:t>из них</a:t>
            </a:r>
          </a:p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kern="0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</a:rPr>
              <a:t>531 </a:t>
            </a:r>
          </a:p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kern="0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</a:rPr>
              <a:t>млн рублей</a:t>
            </a:r>
          </a:p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kern="0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</a:rPr>
              <a:t>средства  краевого бюджета</a:t>
            </a:r>
          </a:p>
        </p:txBody>
      </p:sp>
      <p:sp>
        <p:nvSpPr>
          <p:cNvPr id="6" name="Правая фигурная скобка 5">
            <a:extLst>
              <a:ext uri="{FF2B5EF4-FFF2-40B4-BE49-F238E27FC236}">
                <a16:creationId xmlns="" xmlns:a16="http://schemas.microsoft.com/office/drawing/2014/main" id="{88154A8D-DA1E-4BA3-9993-29C65C3AC8B6}"/>
              </a:ext>
            </a:extLst>
          </p:cNvPr>
          <p:cNvSpPr/>
          <p:nvPr/>
        </p:nvSpPr>
        <p:spPr>
          <a:xfrm>
            <a:off x="2370800" y="1179136"/>
            <a:ext cx="577487" cy="590157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23">
            <a:extLst>
              <a:ext uri="{FF2B5EF4-FFF2-40B4-BE49-F238E27FC236}">
                <a16:creationId xmlns="" xmlns:a16="http://schemas.microsoft.com/office/drawing/2014/main" id="{B7E2553D-8E42-449D-8936-6E6CEB8A5197}"/>
              </a:ext>
            </a:extLst>
          </p:cNvPr>
          <p:cNvSpPr/>
          <p:nvPr/>
        </p:nvSpPr>
        <p:spPr>
          <a:xfrm>
            <a:off x="3075600" y="2205502"/>
            <a:ext cx="7007559" cy="87151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1852"/>
              </a:lnSpc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жилых помещений для расселения граждан из аварийного жилищного фонда в городе Комсомольске-на-Амуре по адресу: </a:t>
            </a:r>
            <a:r>
              <a:rPr lang="ru-RU" sz="17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Дружба п. Берлин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201,0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 рублей</a:t>
            </a:r>
          </a:p>
        </p:txBody>
      </p:sp>
      <p:sp>
        <p:nvSpPr>
          <p:cNvPr id="9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3118214" y="3221170"/>
            <a:ext cx="6985101" cy="102124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1852"/>
              </a:lnSpc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исполнение государственных полномочий Хабаровского края по предоставлению компенсации части расходов граждан на оплату коммунальных услуг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171,0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 рублей</a:t>
            </a:r>
          </a:p>
        </p:txBody>
      </p:sp>
      <p:sp>
        <p:nvSpPr>
          <p:cNvPr id="12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3118214" y="4388590"/>
            <a:ext cx="6985101" cy="47900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1852"/>
              </a:lnSpc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объектов благоустройства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89,0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 рублей</a:t>
            </a:r>
          </a:p>
        </p:txBody>
      </p:sp>
      <p:sp>
        <p:nvSpPr>
          <p:cNvPr id="14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3075600" y="1294761"/>
            <a:ext cx="7003762" cy="81253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1852"/>
              </a:lnSpc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37 дворовых территорий, 5 общественных пространств города Комсомольска-на-Амуре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350,0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 рублей</a:t>
            </a:r>
          </a:p>
        </p:txBody>
      </p:sp>
      <p:sp>
        <p:nvSpPr>
          <p:cNvPr id="13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3134675" y="5049373"/>
            <a:ext cx="6968640" cy="161408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1852"/>
              </a:lnSpc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расходы, подготовка проектной документации, ликвидация несанкционированных свалок, обустройство и содержание мест накопления твёрдых коммунальных отходов, содержание фонтанов, содержание кладбища строительство Объекта «Стелла «Комсомольск-на-Амуре - город трудовой доблести»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88,0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 рублей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3134675" y="6776009"/>
            <a:ext cx="6968640" cy="42096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1852"/>
              </a:lnSpc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взносов Региональному оператору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27,0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 рублей</a:t>
            </a:r>
          </a:p>
        </p:txBody>
      </p:sp>
    </p:spTree>
    <p:extLst>
      <p:ext uri="{BB962C8B-B14F-4D97-AF65-F5344CB8AC3E}">
        <p14:creationId xmlns:p14="http://schemas.microsoft.com/office/powerpoint/2010/main" val="25751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 bwMode="auto">
          <a:xfrm>
            <a:off x="81195" y="123382"/>
            <a:ext cx="10017020" cy="103731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РАСХОДЫ НА ДОРОЖНОЕ ХОЗЯЙСТВО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В 2024 ГОДУ</a:t>
            </a:r>
            <a:endParaRPr 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5" name="Прямоугольник: скругленные углы 2">
            <a:extLst>
              <a:ext uri="{FF2B5EF4-FFF2-40B4-BE49-F238E27FC236}">
                <a16:creationId xmlns="" xmlns:a16="http://schemas.microsoft.com/office/drawing/2014/main" id="{ED9708C4-CDB2-429E-B3B5-A9CB2567B262}"/>
              </a:ext>
            </a:extLst>
          </p:cNvPr>
          <p:cNvSpPr/>
          <p:nvPr/>
        </p:nvSpPr>
        <p:spPr>
          <a:xfrm>
            <a:off x="244738" y="935916"/>
            <a:ext cx="2054465" cy="61077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12883" tIns="56441" rIns="112883" bIns="56441" rtlCol="0" anchor="ctr"/>
          <a:lstStyle/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kern="0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</a:rPr>
              <a:t>805</a:t>
            </a:r>
          </a:p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kern="0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</a:rPr>
              <a:t>млн рублей,  из них</a:t>
            </a:r>
          </a:p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kern="0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</a:rPr>
              <a:t>574 </a:t>
            </a:r>
          </a:p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kern="0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</a:rPr>
              <a:t>млн рублей</a:t>
            </a:r>
          </a:p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kern="0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</a:rPr>
              <a:t>средства  краевого бюджета</a:t>
            </a:r>
          </a:p>
        </p:txBody>
      </p:sp>
      <p:sp>
        <p:nvSpPr>
          <p:cNvPr id="6" name="Правая фигурная скобка 5">
            <a:extLst>
              <a:ext uri="{FF2B5EF4-FFF2-40B4-BE49-F238E27FC236}">
                <a16:creationId xmlns="" xmlns:a16="http://schemas.microsoft.com/office/drawing/2014/main" id="{88154A8D-DA1E-4BA3-9993-29C65C3AC8B6}"/>
              </a:ext>
            </a:extLst>
          </p:cNvPr>
          <p:cNvSpPr/>
          <p:nvPr/>
        </p:nvSpPr>
        <p:spPr>
          <a:xfrm>
            <a:off x="2370800" y="1179136"/>
            <a:ext cx="577487" cy="568774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23">
            <a:extLst>
              <a:ext uri="{FF2B5EF4-FFF2-40B4-BE49-F238E27FC236}">
                <a16:creationId xmlns="" xmlns:a16="http://schemas.microsoft.com/office/drawing/2014/main" id="{B7E2553D-8E42-449D-8936-6E6CEB8A5197}"/>
              </a:ext>
            </a:extLst>
          </p:cNvPr>
          <p:cNvSpPr/>
          <p:nvPr/>
        </p:nvSpPr>
        <p:spPr>
          <a:xfrm>
            <a:off x="3009753" y="1164492"/>
            <a:ext cx="7088463" cy="107754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2469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дорог в рамках национального проекта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«Безопасные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качественные автомобильные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дороги»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580,0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 рублей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2989456" y="2510202"/>
            <a:ext cx="7088462" cy="96488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5469739-F037-4C1F-8AF3-536F175854D9}"/>
              </a:ext>
            </a:extLst>
          </p:cNvPr>
          <p:cNvSpPr/>
          <p:nvPr/>
        </p:nvSpPr>
        <p:spPr>
          <a:xfrm>
            <a:off x="3071228" y="2608584"/>
            <a:ext cx="7006690" cy="434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12883" tIns="56441" rIns="112883" bIns="56441">
            <a:spAutoFit/>
          </a:bodyPr>
          <a:lstStyle/>
          <a:p>
            <a:pPr algn="just">
              <a:lnSpc>
                <a:spcPts val="2469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объектов улично-дорожной сети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195,0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рублей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3009753" y="3830571"/>
            <a:ext cx="7088462" cy="116801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2469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Совершенствования организации движения транспортных средств и пешеходов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27,0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 рублей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3009753" y="5303290"/>
            <a:ext cx="7088462" cy="182820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2469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беспечение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надлежащего состояния источников противопожарного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водоснабжения, очистку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горючих материалов 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противопожарных минерализованных полос по периметру границ с лесными массивами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рублей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52476" y="47023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803" y="53853"/>
            <a:ext cx="9567192" cy="544872"/>
          </a:xfrm>
          <a:prstGeom prst="rect">
            <a:avLst/>
          </a:prstGeom>
          <a:noFill/>
          <a:effectLst>
            <a:outerShdw blurRad="50800" dist="38100" dir="18900000" algn="bl" rotWithShape="0">
              <a:sysClr val="window" lastClr="FFFFFF"/>
            </a:outerShdw>
          </a:effectLst>
        </p:spPr>
        <p:txBody>
          <a:bodyPr lIns="112883" tIns="56441" rIns="112883" bIns="56441">
            <a:spAutoFit/>
          </a:bodyPr>
          <a:lstStyle>
            <a:defPPr>
              <a:defRPr lang="ru-R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2800" i="1" kern="1200" dirty="0">
                <a:latin typeface="Bookman Old Style" panose="02050604050505020204" pitchFamily="18" charset="0"/>
              </a:rPr>
              <a:t>БЮДЖЕТНЫЕ ИНВЕСТИЦИИ ЗА 2024 ГОД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06258880"/>
              </p:ext>
            </p:extLst>
          </p:nvPr>
        </p:nvGraphicFramePr>
        <p:xfrm>
          <a:off x="285624" y="2128536"/>
          <a:ext cx="3925036" cy="4526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Правая фигурная скобка 22">
            <a:extLst>
              <a:ext uri="{FF2B5EF4-FFF2-40B4-BE49-F238E27FC236}">
                <a16:creationId xmlns="" xmlns:a16="http://schemas.microsoft.com/office/drawing/2014/main" id="{88154A8D-DA1E-4BA3-9993-29C65C3AC8B6}"/>
              </a:ext>
            </a:extLst>
          </p:cNvPr>
          <p:cNvSpPr/>
          <p:nvPr/>
        </p:nvSpPr>
        <p:spPr>
          <a:xfrm>
            <a:off x="3613641" y="2360624"/>
            <a:ext cx="577487" cy="38201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4382820" y="1088267"/>
            <a:ext cx="5693196" cy="11172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2469"/>
              </a:lnSpc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Реконструкция детского сада комбинированного вида №134 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292,0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млн. рублей</a:t>
            </a:r>
          </a:p>
        </p:txBody>
      </p:sp>
      <p:sp>
        <p:nvSpPr>
          <p:cNvPr id="25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4389883" y="2350350"/>
            <a:ext cx="5690285" cy="8633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2469"/>
              </a:lnSpc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Расселение граждан из аварийного жилого фонда 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201,0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млн. рублей</a:t>
            </a:r>
          </a:p>
        </p:txBody>
      </p:sp>
      <p:sp>
        <p:nvSpPr>
          <p:cNvPr id="26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4389883" y="3322738"/>
            <a:ext cx="5714120" cy="7614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2469"/>
              </a:lnSpc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Реконструкция стадиона «Авангард»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191,0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млн рублей</a:t>
            </a:r>
          </a:p>
        </p:txBody>
      </p:sp>
      <p:sp>
        <p:nvSpPr>
          <p:cNvPr id="27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4389884" y="4186055"/>
            <a:ext cx="5686132" cy="6332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2469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Подготовка сметной документации по распределительным газопроводам для газификации пос. Малая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Хапсоль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16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млн рублей</a:t>
            </a:r>
          </a:p>
        </p:txBody>
      </p:sp>
      <p:sp>
        <p:nvSpPr>
          <p:cNvPr id="28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4383798" y="6180773"/>
            <a:ext cx="5696370" cy="7475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2469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Разработка ТЭО по объекту «Комплекс обезжелезивания и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деманганации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вод Амурского водозабора» 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2,7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млн рублей</a:t>
            </a:r>
          </a:p>
        </p:txBody>
      </p:sp>
      <p:sp>
        <p:nvSpPr>
          <p:cNvPr id="12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4398095" y="4947806"/>
            <a:ext cx="5696371" cy="6347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2469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Проектные и прочие работы по Стеле «Комсомольск-на-Амуре-город трудовой доблести»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10,8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млн рублей</a:t>
            </a:r>
          </a:p>
        </p:txBody>
      </p:sp>
      <p:sp>
        <p:nvSpPr>
          <p:cNvPr id="13" name="Прямоугольник: скругленные углы 18">
            <a:extLst>
              <a:ext uri="{FF2B5EF4-FFF2-40B4-BE49-F238E27FC236}">
                <a16:creationId xmlns="" xmlns:a16="http://schemas.microsoft.com/office/drawing/2014/main" id="{1DEC561B-1C3B-4F7A-A031-E8AC3D3CE533}"/>
              </a:ext>
            </a:extLst>
          </p:cNvPr>
          <p:cNvSpPr/>
          <p:nvPr/>
        </p:nvSpPr>
        <p:spPr>
          <a:xfrm>
            <a:off x="4398095" y="5724765"/>
            <a:ext cx="5696371" cy="3351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2883" tIns="56441" rIns="112883" bIns="56441" rtlCol="0" anchor="ctr"/>
          <a:lstStyle/>
          <a:p>
            <a:pPr algn="just">
              <a:lnSpc>
                <a:spcPts val="2469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Реконструкция МОУ СОШ № 38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3,6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млн рублей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0" y="619092"/>
            <a:ext cx="4191128" cy="1856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31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3367" y="0"/>
            <a:ext cx="10009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РАСХОДЫ НА РЕАЛИЗАЦИЮ НАЦИОНАЛЬНЫХ ПРОЕКТОВ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 ГОД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9BDCBD55-FC4E-49B0-B700-2E1C3421E3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895787"/>
              </p:ext>
            </p:extLst>
          </p:nvPr>
        </p:nvGraphicFramePr>
        <p:xfrm>
          <a:off x="531369" y="1136844"/>
          <a:ext cx="9393107" cy="5895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3" y="1918083"/>
            <a:ext cx="3060340" cy="210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51" y="1755229"/>
            <a:ext cx="3189924" cy="218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1" y="4294606"/>
            <a:ext cx="3697164" cy="210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23" y="4246041"/>
            <a:ext cx="3441952" cy="220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77" y="2727337"/>
            <a:ext cx="2705962" cy="365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09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7" y="3663441"/>
            <a:ext cx="482453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260055" y="19260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3387" y="207057"/>
            <a:ext cx="9158418" cy="591038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/>
            <a:r>
              <a:rPr lang="ru-RU" sz="31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ОБЩЕСТВЕННО ЗНАЧИМЫЕ ПРОЕКТЫ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630" y="832370"/>
            <a:ext cx="9869966" cy="269930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   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Все 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национальные проекты, реализующиеся на территории города Комсомольска-на-Амуре являются общественно значимыми  проектами. Они разработаны для решения важнейших проблем и улучшения качества жизни граждан.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589673"/>
              </p:ext>
            </p:extLst>
          </p:nvPr>
        </p:nvGraphicFramePr>
        <p:xfrm>
          <a:off x="403388" y="3771454"/>
          <a:ext cx="9690595" cy="306034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53370"/>
                <a:gridCol w="4157796"/>
                <a:gridCol w="1484926"/>
                <a:gridCol w="1484927"/>
                <a:gridCol w="1909576"/>
              </a:tblGrid>
              <a:tr h="1064987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Наименование общественно значимого проекта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63232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63232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Демография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480,3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188,9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39,3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9513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Жилье и городская  среда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7375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Безопасные качественные дороги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2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альтернативный процесс 6"/>
          <p:cNvSpPr/>
          <p:nvPr/>
        </p:nvSpPr>
        <p:spPr>
          <a:xfrm>
            <a:off x="5443947" y="639105"/>
            <a:ext cx="4517587" cy="3276364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«Демография»  - в рамках  регионального проекта «Спорт-норма жизни» </a:t>
            </a:r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2024 году осуществлялась </a:t>
            </a: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объекта муниципальной собственности, включённого в перечень краевых адресных инвестиционных проектов «Стадион «Авангард» (188,1 млн рублей)  и адресная финансовая поддержка муниципальных спортивных организаций, осуществляющих подготовку спортивного резерва для сборных команд Российской Федерации (0,8 млн рублей).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443084" y="3995861"/>
            <a:ext cx="4517587" cy="3276364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«Жилье и городская среда» - в рамках регионального проекта «Формирование комфортной городской среды в 2024 году благоустроено</a:t>
            </a:r>
          </a:p>
          <a:p>
            <a:pPr algn="ctr"/>
            <a:r>
              <a:rPr lang="ru-RU" sz="13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территорий:</a:t>
            </a:r>
          </a:p>
          <a:p>
            <a:pPr algn="ctr"/>
            <a:r>
              <a:rPr lang="ru-RU" sz="13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Сквер трудовой славы в районе швейной фабрики по пр. Ленина, д. 39;</a:t>
            </a:r>
          </a:p>
          <a:p>
            <a:pPr algn="ctr"/>
            <a:r>
              <a:rPr lang="ru-RU" sz="13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Пешеходная аллея на разделительной полосе по ул. Аллея Труда от пл. Кирова до пл. Макарова;</a:t>
            </a:r>
          </a:p>
          <a:p>
            <a:pPr algn="ctr"/>
            <a:r>
              <a:rPr lang="ru-RU" sz="13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Зона отдыха в границах центральной аллеи, территории активного отдыха по ул. Калинина в парке им. Ю.А. Гагарина;</a:t>
            </a:r>
          </a:p>
          <a:p>
            <a:pPr algn="ctr"/>
            <a:r>
              <a:rPr lang="ru-RU" sz="13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Парк «Патриот» в парке им. Ю.А. Гагарина в границах ул. Калинина, ул. Советская, Комсомольское шоссе;</a:t>
            </a:r>
          </a:p>
          <a:p>
            <a:pPr algn="ctr"/>
            <a:r>
              <a:rPr lang="ru-RU" sz="13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Территория площади им. С.О. Макарова в районе ул. Аллея Труда, д.6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443947" y="3974527"/>
            <a:ext cx="4517586" cy="3276364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«Безопасные </a:t>
            </a:r>
            <a:r>
              <a:rPr lang="ru-RU" sz="17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 дороги» - в рамках регионального проекта «Региональная и местная дорожная сеть»  в 2024 году выполнен ремонт 33,9 км дорог.</a:t>
            </a:r>
          </a:p>
          <a:p>
            <a:pPr algn="ctr"/>
            <a:r>
              <a:rPr lang="ru-RU" sz="17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1 января 2025 года доля дорожной сети, находящейся в нормативном состоянии, составила 87,7 % дорог Комсомольской городской агломерации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3407" y="99045"/>
            <a:ext cx="93781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ОБЩЕСТВЕННО ЗНАЧИМЫЕ ПРОЕКТЫ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43084" y="637449"/>
            <a:ext cx="4517587" cy="3276364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 - в рамках регионального проекта «Патриотическое воспитание граждан Российской Федерации»  профинансированы расходы по обеспечению деятельности советников директора по взаимодействию с детскими общественными объединениями общеобразовательных 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21806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67" y="224951"/>
            <a:ext cx="9935248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ПРОГРАММНЫЕ И НЕПРОГРАММНЫЕ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РАСХОДЫ ЗА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 ГОД </a:t>
            </a:r>
          </a:p>
        </p:txBody>
      </p:sp>
      <p:graphicFrame>
        <p:nvGraphicFramePr>
          <p:cNvPr id="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855690"/>
              </p:ext>
            </p:extLst>
          </p:nvPr>
        </p:nvGraphicFramePr>
        <p:xfrm>
          <a:off x="171513" y="1755229"/>
          <a:ext cx="6784602" cy="4997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7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4186" y="2077158"/>
            <a:ext cx="3495516" cy="3715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298348" y="47979"/>
            <a:ext cx="11435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69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5595" y="81342"/>
            <a:ext cx="5091482" cy="575649"/>
          </a:xfrm>
          <a:prstGeom prst="rect">
            <a:avLst/>
          </a:prstGeom>
        </p:spPr>
        <p:txBody>
          <a:bodyPr wrap="none" lIns="112883" tIns="56441" rIns="112883" bIns="56441" anchor="ctr">
            <a:spAutoFit/>
          </a:bodyPr>
          <a:lstStyle/>
          <a:p>
            <a:pPr algn="ctr" defTabSz="1128870"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Программные расходы</a:t>
            </a:r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="" xmlns:a16="http://schemas.microsoft.com/office/drawing/2014/main" id="{A3E6FFDA-38B8-4E6F-8B4E-AC87667CD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834399"/>
              </p:ext>
            </p:extLst>
          </p:nvPr>
        </p:nvGraphicFramePr>
        <p:xfrm>
          <a:off x="132055" y="675109"/>
          <a:ext cx="10045116" cy="634145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0079">
                  <a:extLst>
                    <a:ext uri="{9D8B030D-6E8A-4147-A177-3AD203B41FA5}">
                      <a16:colId xmlns="" xmlns:a16="http://schemas.microsoft.com/office/drawing/2014/main" val="682478706"/>
                    </a:ext>
                  </a:extLst>
                </a:gridCol>
                <a:gridCol w="9325037">
                  <a:extLst>
                    <a:ext uri="{9D8B030D-6E8A-4147-A177-3AD203B41FA5}">
                      <a16:colId xmlns="" xmlns:a16="http://schemas.microsoft.com/office/drawing/2014/main" val="3171273701"/>
                    </a:ext>
                  </a:extLst>
                </a:gridCol>
              </a:tblGrid>
              <a:tr h="59279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Bookman Old Style" panose="02050604050505020204" pitchFamily="18" charset="0"/>
                        </a:rPr>
                        <a:t>№ п/п</a:t>
                      </a:r>
                      <a:endParaRPr kumimoji="0" lang="ru-RU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1A16B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НАИМЕНОВАНИЕ</a:t>
                      </a:r>
                      <a:r>
                        <a:rPr lang="ru-RU" sz="1400" i="1" kern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ПРОГРАММЫ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 anchor="ctr">
                    <a:solidFill>
                      <a:srgbClr val="F1A16B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0202717"/>
                  </a:ext>
                </a:extLst>
              </a:tr>
              <a:tr h="481688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«Обеспечение качества и доступности  образования»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49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5691426"/>
                  </a:ext>
                </a:extLst>
              </a:tr>
              <a:tr h="569221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2</a:t>
                      </a:r>
                    </a:p>
                  </a:txBody>
                  <a:tcPr marL="103838" marR="103838" marT="64489" marB="64489"/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"Развитие физической культуры и спорта в городе Комсомольске-на-Амуре"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/>
                </a:tc>
                <a:extLst>
                  <a:ext uri="{0D108BD9-81ED-4DB2-BD59-A6C34878D82A}">
                    <a16:rowId xmlns="" xmlns:a16="http://schemas.microsoft.com/office/drawing/2014/main" val="2823339444"/>
                  </a:ext>
                </a:extLst>
              </a:tr>
              <a:tr h="569221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3</a:t>
                      </a:r>
                    </a:p>
                  </a:txBody>
                  <a:tcPr marL="103838" marR="103838" marT="64489" marB="64489">
                    <a:solidFill>
                      <a:srgbClr val="FEA194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"Развитие дорожной сети, благоустройство города Комсомольска-на-Амуре"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4349906"/>
                  </a:ext>
                </a:extLst>
              </a:tr>
              <a:tr h="569221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4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/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"Содействие развитию малого и среднего предпринимательства в городе Комсомольске-на-Амуре"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/>
                </a:tc>
                <a:extLst>
                  <a:ext uri="{0D108BD9-81ED-4DB2-BD59-A6C34878D82A}">
                    <a16:rowId xmlns="" xmlns:a16="http://schemas.microsoft.com/office/drawing/2014/main" val="858331129"/>
                  </a:ext>
                </a:extLst>
              </a:tr>
              <a:tr h="569221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5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"Развитие сельского хозяйства на территории города Комсомольска-на-Амуре"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1600159"/>
                  </a:ext>
                </a:extLst>
              </a:tr>
              <a:tr h="400409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6</a:t>
                      </a:r>
                    </a:p>
                  </a:txBody>
                  <a:tcPr marL="103838" marR="103838" marT="64489" marB="64489"/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"Обеспечение качественным жильём"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/>
                </a:tc>
                <a:extLst>
                  <a:ext uri="{0D108BD9-81ED-4DB2-BD59-A6C34878D82A}">
                    <a16:rowId xmlns="" xmlns:a16="http://schemas.microsoft.com/office/drawing/2014/main" val="2942957161"/>
                  </a:ext>
                </a:extLst>
              </a:tr>
              <a:tr h="569221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7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"Развитие технологий цифрового муниципалитета и инфраструктуры связи в городе Комсомольске-на-Амуре"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5101919"/>
                  </a:ext>
                </a:extLst>
              </a:tr>
              <a:tr h="569221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8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/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"Обеспечение общественной безопасности и противодействие преступности на территории города Комсомольска-на-Амуре"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/>
                </a:tc>
                <a:extLst>
                  <a:ext uri="{0D108BD9-81ED-4DB2-BD59-A6C34878D82A}">
                    <a16:rowId xmlns="" xmlns:a16="http://schemas.microsoft.com/office/drawing/2014/main" val="3407792159"/>
                  </a:ext>
                </a:extLst>
              </a:tr>
              <a:tr h="569221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9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"Развитие муниципальной службы в городе Комсомольске-на-Амуре"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2541324"/>
                  </a:ext>
                </a:extLst>
              </a:tr>
              <a:tr h="794303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10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/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"Содействие развитию и поддержка общественных объединений, некоммерческих организаций и инициатив гражданского общества в городе Комсомольске-на-Амуре" 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/>
                </a:tc>
                <a:extLst>
                  <a:ext uri="{0D108BD9-81ED-4DB2-BD59-A6C34878D82A}">
                    <a16:rowId xmlns="" xmlns:a16="http://schemas.microsoft.com/office/drawing/2014/main" val="361047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8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7583" y="123380"/>
            <a:ext cx="5091482" cy="575649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defTabSz="1128870"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Программные расходы</a:t>
            </a:r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="" xmlns:a16="http://schemas.microsoft.com/office/drawing/2014/main" id="{A3E6FFDA-38B8-4E6F-8B4E-AC87667CD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35001"/>
              </p:ext>
            </p:extLst>
          </p:nvPr>
        </p:nvGraphicFramePr>
        <p:xfrm>
          <a:off x="113299" y="680990"/>
          <a:ext cx="10137822" cy="61348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1432">
                  <a:extLst>
                    <a:ext uri="{9D8B030D-6E8A-4147-A177-3AD203B41FA5}">
                      <a16:colId xmlns="" xmlns:a16="http://schemas.microsoft.com/office/drawing/2014/main" val="682478706"/>
                    </a:ext>
                  </a:extLst>
                </a:gridCol>
                <a:gridCol w="9526390">
                  <a:extLst>
                    <a:ext uri="{9D8B030D-6E8A-4147-A177-3AD203B41FA5}">
                      <a16:colId xmlns="" xmlns:a16="http://schemas.microsoft.com/office/drawing/2014/main" val="3171273701"/>
                    </a:ext>
                  </a:extLst>
                </a:gridCol>
              </a:tblGrid>
              <a:tr h="644881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Bookman Old Style" panose="02050604050505020204" pitchFamily="18" charset="0"/>
                        </a:rPr>
                        <a:t>№ п/п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1A16B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НАИМЕНОВАНИЕ ПРОГРАММЫ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 anchor="ctr">
                    <a:solidFill>
                      <a:srgbClr val="F1A16B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0202717"/>
                  </a:ext>
                </a:extLst>
              </a:tr>
              <a:tr h="460502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11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"Управление муниципальными финансами"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49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5691426"/>
                  </a:ext>
                </a:extLst>
              </a:tr>
              <a:tr h="400904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12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/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"Развитие культуры в городе Комсомольске-на-Амуре" 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/>
                </a:tc>
                <a:extLst>
                  <a:ext uri="{0D108BD9-81ED-4DB2-BD59-A6C34878D82A}">
                    <a16:rowId xmlns="" xmlns:a16="http://schemas.microsoft.com/office/drawing/2014/main" val="2823339444"/>
                  </a:ext>
                </a:extLst>
              </a:tr>
              <a:tr h="429921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13</a:t>
                      </a:r>
                      <a:endParaRPr lang="ru-RU" sz="200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"Развитие молодёжной политики в городе Комсомольске-на-Амуре" 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4349906"/>
                  </a:ext>
                </a:extLst>
              </a:tr>
              <a:tr h="644881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14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/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"Формирование современной городской среды на территории города Комсомольска-на-Амуре"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/>
                </a:tc>
                <a:extLst>
                  <a:ext uri="{0D108BD9-81ED-4DB2-BD59-A6C34878D82A}">
                    <a16:rowId xmlns="" xmlns:a16="http://schemas.microsoft.com/office/drawing/2014/main" val="858331129"/>
                  </a:ext>
                </a:extLst>
              </a:tr>
              <a:tr h="679531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15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"Управление и распоряжение муниципальным имуществом"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1600159"/>
                  </a:ext>
                </a:extLst>
              </a:tr>
              <a:tr h="644881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16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/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"Развитие международных связей и туризма в городе Комсомольске-на-Амуре" 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/>
                </a:tc>
                <a:extLst>
                  <a:ext uri="{0D108BD9-81ED-4DB2-BD59-A6C34878D82A}">
                    <a16:rowId xmlns="" xmlns:a16="http://schemas.microsoft.com/office/drawing/2014/main" val="2942957161"/>
                  </a:ext>
                </a:extLst>
              </a:tr>
              <a:tr h="644881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17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"Повышение качества жилищно-коммунального обслуживания населения города Комсомольска-на-Амуре"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5101919"/>
                  </a:ext>
                </a:extLst>
              </a:tr>
              <a:tr h="902832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18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/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"Защита населения и территории города Комсомольска-на-Амуре от чрезвычайных ситуаций, обеспечение пожарной безопасности и безопасности людей на водных объектах"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/>
                </a:tc>
                <a:extLst>
                  <a:ext uri="{0D108BD9-81ED-4DB2-BD59-A6C34878D82A}">
                    <a16:rowId xmlns="" xmlns:a16="http://schemas.microsoft.com/office/drawing/2014/main" val="3407792159"/>
                  </a:ext>
                </a:extLst>
              </a:tr>
              <a:tr h="644881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rgbClr val="002060"/>
                          </a:solidFill>
                          <a:latin typeface="Bookman Old Style" panose="02050604050505020204" pitchFamily="18" charset="0"/>
                        </a:rPr>
                        <a:t>19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"Энергосбережение и повышение энергетической эффективности в городе Комсомольске-на-Амуре"</a:t>
                      </a:r>
                      <a:endParaRPr lang="ru-RU" sz="14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03838" marR="103838" marT="64489" marB="64489">
                    <a:solidFill>
                      <a:srgbClr val="FEA19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2541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1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1" y="2259286"/>
            <a:ext cx="6583764" cy="4572508"/>
          </a:xfrm>
          <a:prstGeom prst="rect">
            <a:avLst/>
          </a:prstGeom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192332" y="207057"/>
            <a:ext cx="9848283" cy="1389044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«Обеспечение качества и доступности  образования»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обеспечение доступности качественного образования, соответствующего социальным потребностям жителей города Комсомольска-на-Амуре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097821"/>
              </p:ext>
            </p:extLst>
          </p:nvPr>
        </p:nvGraphicFramePr>
        <p:xfrm>
          <a:off x="190641" y="2259285"/>
          <a:ext cx="10041838" cy="458777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9574"/>
                <a:gridCol w="6049924"/>
                <a:gridCol w="1059215"/>
                <a:gridCol w="1003282"/>
                <a:gridCol w="1369843"/>
              </a:tblGrid>
              <a:tr h="88767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7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7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6480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Развитие системы дошкольного образования в системе дошкольного воспитания в городе Комсомольске-на-Амуре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7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2 909,6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7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2 841,4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97,7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1172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Развитие системы общего образования в городе Комсомольске-на-Амуре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4 519,3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3 657,7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80,9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1172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дополнительного образования в городе Комсомольске-на-Амуре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216,1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213,9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179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Отдельные мероприятия в области образования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105,6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105,4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1788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в рамках регионального проекта  «Патриотического воспитания граждан Российской Федерации (Хабаровский край) в городе Комсомольске-на-Амуре»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2331" y="1596101"/>
            <a:ext cx="9848284" cy="667982"/>
          </a:xfrm>
          <a:prstGeom prst="rect">
            <a:avLst/>
          </a:prstGeom>
          <a:noFill/>
        </p:spPr>
        <p:txBody>
          <a:bodyPr wrap="square" lIns="112883" tIns="56441" rIns="112883" bIns="56441" rtlCol="0" anchor="ctr">
            <a:spAutoFit/>
          </a:bodyPr>
          <a:lstStyle/>
          <a:p>
            <a:pPr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6 832,4 млн 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88,0 % от плана) или 58,4% от общего объёма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расходов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бюджета города за 2024 год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96374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6472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DD4F375-F73E-4EF6-BA4B-CB4E768D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81" y="72598"/>
            <a:ext cx="9894374" cy="962551"/>
          </a:xfrm>
        </p:spPr>
        <p:txBody>
          <a:bodyPr>
            <a:normAutofit/>
          </a:bodyPr>
          <a:lstStyle/>
          <a:p>
            <a:pPr>
              <a:lnSpc>
                <a:spcPts val="4938"/>
              </a:lnSpc>
            </a:pPr>
            <a:r>
              <a:rPr lang="ru-RU" sz="4000" b="1" i="1" kern="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ГЛОССАРИЙ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7B15BC50-2819-4045-8CA0-242FAD34DA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93903"/>
              </p:ext>
            </p:extLst>
          </p:nvPr>
        </p:nvGraphicFramePr>
        <p:xfrm>
          <a:off x="244739" y="2205502"/>
          <a:ext cx="9951736" cy="4722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9C8975-EF3D-4859-81BC-C0A0CCAB3D08}"/>
              </a:ext>
            </a:extLst>
          </p:cNvPr>
          <p:cNvSpPr txBox="1"/>
          <p:nvPr/>
        </p:nvSpPr>
        <p:spPr>
          <a:xfrm>
            <a:off x="129963" y="999145"/>
            <a:ext cx="10261757" cy="79109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marL="2769259" indent="-2769259"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Доходы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354263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-7179428" y="-1485131"/>
            <a:ext cx="7179428" cy="1131509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«Обеспечение качества и доступности  образования»</a:t>
            </a:r>
            <a:endParaRPr lang="ru-RU" sz="1600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973072"/>
              </p:ext>
            </p:extLst>
          </p:nvPr>
        </p:nvGraphicFramePr>
        <p:xfrm>
          <a:off x="306861" y="2295289"/>
          <a:ext cx="9771704" cy="468051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7791"/>
                <a:gridCol w="6194957"/>
                <a:gridCol w="648072"/>
                <a:gridCol w="1188132"/>
                <a:gridCol w="1202752"/>
              </a:tblGrid>
              <a:tr h="111956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20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20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</a:tr>
              <a:tr h="73765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Удовлетворенность родителей качеством дошкольного образования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</a:tr>
              <a:tr h="73765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Удовлетворенность родителей качеством общего образования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</a:tr>
              <a:tr h="73765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Удовлетворенность родителей качеством дополнительного образования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</a:tr>
              <a:tr h="134800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муниципальных общеобразовательных организаций, в которых обеспечена деятельность советников директора по воспитанию и взаимодействию с детскими общественными объединениями 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871439" y="417359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«Обеспечение качества и доступности  образования»</a:t>
            </a:r>
            <a:endParaRPr lang="ru-RU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085" y="191101"/>
            <a:ext cx="2871403" cy="203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09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294B54-A2C9-48AA-9D9B-9E4EE981E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3" y="2907357"/>
            <a:ext cx="6048672" cy="3979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96445" y="123382"/>
            <a:ext cx="9992018" cy="1667851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«Развитие физической культуры и </a:t>
            </a:r>
            <a:r>
              <a:rPr lang="ru-RU" sz="1600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спорта в </a:t>
            </a:r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городе Комсомольске-на-Амуре»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создание условий, обеспечивающих возможность населению города Комсомольска-на-Амуре систематически заниматься физической культурой и спортом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837848"/>
              </p:ext>
            </p:extLst>
          </p:nvPr>
        </p:nvGraphicFramePr>
        <p:xfrm>
          <a:off x="158301" y="2907357"/>
          <a:ext cx="9992623" cy="386039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40060"/>
                <a:gridCol w="5508612"/>
                <a:gridCol w="1260140"/>
                <a:gridCol w="1224136"/>
                <a:gridCol w="1459675"/>
              </a:tblGrid>
              <a:tr h="75630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7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7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453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предоставления услуг муниципальными спортивными школами олимпийского резерва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343,5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340,8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99,2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6673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современной инфраструктуры учреждений физической культуры и массового спорта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3,2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2,5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79,6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4532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вовлечения различных групп населения города к регулярным занятиям физической культурой и спортом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2,9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2,9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6673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в рамках регионального проекта «Спорт - норма жизни»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480,3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188,9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6445" y="2079265"/>
            <a:ext cx="9793088" cy="944981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535,1 млн рублей (64,4 % от плана) или 4,6 % от общего объёма расходов бюджета города за 2024 год</a:t>
            </a:r>
          </a:p>
          <a:p>
            <a:pPr lvl="0" algn="ctr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9749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181964"/>
              </p:ext>
            </p:extLst>
          </p:nvPr>
        </p:nvGraphicFramePr>
        <p:xfrm>
          <a:off x="140957" y="1731890"/>
          <a:ext cx="10161686" cy="541541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9253"/>
                <a:gridCol w="7011989"/>
                <a:gridCol w="808993"/>
                <a:gridCol w="866921"/>
                <a:gridCol w="914530"/>
              </a:tblGrid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показателей муниципальной программы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</a:tr>
              <a:tr h="51549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города Комсомольска-на-Амуре, систематически занимающихся физической культурой и спортом 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и молодёжи в возрасте 3-29 лет, систематически занимающихся физической культурой и спортом, в общей численности детей и молодёжи города Комсомольска-на-Амуре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90,2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8192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среднего возраста (женщины в возрасте 30-54 лет, мужчины в возрасте 30-59 лет), систематически занимающихся физической культурой и спортом, в общей численности граждан среднего возраста города Комсомольска-на-Амуре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54,1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8192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старшего возраста (женщины в возрасте 55-79 лет, мужчины в возрасте 60-79 лет), систематически занимающихся физической культурой и спортом, в общей численности граждан старшего возраста города Комсомольска-на-Амуре 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92876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занимающихся на этапе высшего спортивного мастерства в организациях, осуществляющих спортивную подготовку, в общем количестве занимающихся на этапе совершенствования  спортивного мастерства в организациях, осуществляющих спортивную подготовку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2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населения спортивными сооружениями, исходя из единовременной пропускной способности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58,6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Развитие физической культуры и спорта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в городе Комсомольске-на-Амуре»</a:t>
            </a:r>
            <a:endParaRPr lang="ru-RU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6927F8-1C5E-4C9F-84C9-9A019D178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29543" r="21957"/>
          <a:stretch/>
        </p:blipFill>
        <p:spPr>
          <a:xfrm>
            <a:off x="7604187" y="15713"/>
            <a:ext cx="2628292" cy="170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22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C17045-057F-4D55-AE2E-CB872C4F1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0" b="18300"/>
          <a:stretch>
            <a:fillRect/>
          </a:stretch>
        </p:blipFill>
        <p:spPr>
          <a:xfrm>
            <a:off x="386099" y="2608473"/>
            <a:ext cx="5925814" cy="4223319"/>
          </a:xfrm>
          <a:prstGeom prst="rect">
            <a:avLst/>
          </a:prstGeom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382227" y="221022"/>
            <a:ext cx="9742240" cy="1462199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дорожной сети, благоустройство города Комсомольска-на-Амуре»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–развитие дорожной сети, благоустройство города,  обеспечение безопасности дорожного движения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195735"/>
              </p:ext>
            </p:extLst>
          </p:nvPr>
        </p:nvGraphicFramePr>
        <p:xfrm>
          <a:off x="371612" y="2583321"/>
          <a:ext cx="9567275" cy="423764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87274"/>
                <a:gridCol w="5449157"/>
                <a:gridCol w="1152128"/>
                <a:gridCol w="1224136"/>
                <a:gridCol w="1254580"/>
              </a:tblGrid>
              <a:tr h="70995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Развитие, модернизация и содержание дорожной сети города Комсомольска-на-Амуре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204,9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194,9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95,1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 содержание объектов благоустройства города Комсомольска-на-Амуре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152,9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организации движения транспортных средств и пешеходов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27,7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6557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приведению дорожной сети Комсомольской агломерации в соответствие с нормативными требованиями по транспортно-эксплуатационным показателям в целях реализации мероприятий программы дорожной деятельности региональных проектов «Дорожная сеть» и «Общесистемные меры развития дорожного хозяйства» в рамках национального проекта «Безопасные и качественные дороги»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580,0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580,0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82228" y="1791233"/>
            <a:ext cx="9568063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904,9 млн рублей (93,7 % от плана) или 7,7% от общего объёма расходов бюджета города за 2024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6830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330702"/>
              </p:ext>
            </p:extLst>
          </p:nvPr>
        </p:nvGraphicFramePr>
        <p:xfrm>
          <a:off x="285625" y="2115269"/>
          <a:ext cx="9771704" cy="450270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7791"/>
                <a:gridCol w="6024687"/>
                <a:gridCol w="720080"/>
                <a:gridCol w="1260140"/>
                <a:gridCol w="1229006"/>
              </a:tblGrid>
              <a:tr h="108882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показателей 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900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Удовлетворённость населения качеством автомобильных дорог города Комсомольска-на-Амуре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921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мест концентрации дорожно-транспортных происшествий (аварийно-опасных участков) на дорожной сети Комсомольской городской  агломерации Хабаровского края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921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протяжённости дорожной сети Комсомольской городской агломерации Хабаровского края, соответствующей нормативным требованиям к их транспортно-эксплуатационному состоянию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84,5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87,7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0055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запланированных мероприятий по благоустройству территорий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35435" y="333835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дорожной сети, благоустройство города Комсомольска-на-Амуре»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B38C94-F6FF-4180-8357-4C34FCF8D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b="15228"/>
          <a:stretch>
            <a:fillRect/>
          </a:stretch>
        </p:blipFill>
        <p:spPr>
          <a:xfrm>
            <a:off x="7532179" y="114988"/>
            <a:ext cx="2700300" cy="1927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785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F4BE91-BF1A-4174-97DE-4B5FF0EE8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6" y="3339405"/>
            <a:ext cx="5940661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287847" y="275732"/>
            <a:ext cx="9800616" cy="1695521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«Содействие развитию малого и среднего предпринимательства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в городе Комсомольске-не-Амуре»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развитие существующих и формирование новых механизмов стимулирования малого и среднего предпринимательства в городе </a:t>
            </a:r>
            <a:endParaRPr lang="ru-RU" sz="1600" i="1" dirty="0" smtClean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Комсомольске-на-Амуре  </a:t>
            </a:r>
            <a:endParaRPr lang="ru-RU" sz="1600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44019"/>
              </p:ext>
            </p:extLst>
          </p:nvPr>
        </p:nvGraphicFramePr>
        <p:xfrm>
          <a:off x="403387" y="3447417"/>
          <a:ext cx="9673961" cy="338437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80749"/>
                <a:gridCol w="5295915"/>
                <a:gridCol w="1116124"/>
                <a:gridCol w="1080120"/>
                <a:gridCol w="1501053"/>
              </a:tblGrid>
              <a:tr h="217348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21089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поддержка субъектов малого и среднего предпринимательства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03387" y="2391324"/>
            <a:ext cx="9281076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составило 1,5 млн рублей (100 % от плана) или 0,01 % от общего объёма расходов бюджета города за 2024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5959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76885"/>
              </p:ext>
            </p:extLst>
          </p:nvPr>
        </p:nvGraphicFramePr>
        <p:xfrm>
          <a:off x="187364" y="1683222"/>
          <a:ext cx="10045114" cy="546384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2837"/>
                <a:gridCol w="6676284"/>
                <a:gridCol w="840596"/>
                <a:gridCol w="966685"/>
                <a:gridCol w="1008712"/>
              </a:tblGrid>
              <a:tr h="52611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2611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субъектов малого и среднего предпринимательства в расчёте на 10 тыс. человек населения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293,5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294,7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1621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 малого и среднего предпринимательства 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6 893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6 923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70572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«рождаемости» субъектов малого и среднего предпринимательства  (количество созданных в отчётном периоде малых и средних предприятий (включая индивидуальных предпринимателей) в расчёте на 1 тыс. действующих на дату окончания отчётного периода малых и средних предприятий (включая индивидуальных предпринимателей)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144,5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164,1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2611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занятых в сфере малого и среднего предпринимательства, включая индивидуальных предпринимателей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тыс. чел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360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продукции и услуг, производимых малыми и средними предприятиями города, в том числе микропредприятиями и индивидуальными предпринимателями, в действующих ценах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рублей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92 210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92 653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459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индивидуальных предпринимателей, применяющих патентную систему налогообложения, в общем количестве индивидуальных предпринимателей, зарегистрированных в муниципальном образовании, являющихся субъектами малого и среднего предпринимательства 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29,3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29,8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535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 и физических лиц, применяющих специальный налоговый режим – получателей поддержки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1  436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1 534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«Содействие развитию малого и среднего предпринимательства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в городе Комсомольске-не-Амуре»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r="8749"/>
          <a:stretch/>
        </p:blipFill>
        <p:spPr>
          <a:xfrm>
            <a:off x="7424167" y="-4995"/>
            <a:ext cx="2687634" cy="1714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80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6A4B7D-BD64-4426-88BA-61B5075FA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1" b="12654"/>
          <a:stretch/>
        </p:blipFill>
        <p:spPr>
          <a:xfrm>
            <a:off x="203853" y="3555429"/>
            <a:ext cx="592417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217221" y="243061"/>
            <a:ext cx="9799234" cy="1898653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сельского хозяйства на территории города Комсомольска-на-Амуре» </a:t>
            </a:r>
            <a:endParaRPr lang="ru-RU" sz="1600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создание условий для развития сельскохозяйственного производства, расширения рынка сельскохозяйственной продукции, сырья и продовольствия за счёт обеспечения устойчивого развития сельского хозяйства</a:t>
            </a:r>
            <a:r>
              <a:rPr lang="ru-RU" sz="1700" dirty="0"/>
              <a:t>.</a:t>
            </a:r>
            <a:endParaRPr lang="ru-RU" sz="1700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019432"/>
              </p:ext>
            </p:extLst>
          </p:nvPr>
        </p:nvGraphicFramePr>
        <p:xfrm>
          <a:off x="290090" y="3662658"/>
          <a:ext cx="9618579" cy="288188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89930"/>
                <a:gridCol w="5206715"/>
                <a:gridCol w="1116124"/>
                <a:gridCol w="1188132"/>
                <a:gridCol w="1517678"/>
              </a:tblGrid>
              <a:tr h="167653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8256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Поддержка и содействие развитию садоводческих, огороднических некоммерческих товариществ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8090" y="2259285"/>
            <a:ext cx="9730819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0,9 млн рублей (100 % от плана) или 0,01 % от общего объёма расходов бюджета города за 2024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3902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002578"/>
              </p:ext>
            </p:extLst>
          </p:nvPr>
        </p:nvGraphicFramePr>
        <p:xfrm>
          <a:off x="285623" y="2256285"/>
          <a:ext cx="9771704" cy="395133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7791"/>
                <a:gridCol w="6494567"/>
                <a:gridCol w="817716"/>
                <a:gridCol w="940373"/>
                <a:gridCol w="981257"/>
              </a:tblGrid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7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7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7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3987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садоводческих, огороднических некоммерческих товариществ, реализовавших мероприятия по инженерному обеспечению территорий садоводческих, огороднических некоммерческих товариществ и получивших поддержку за счёт средств местного бюджета</a:t>
                      </a:r>
                      <a:endParaRPr kumimoji="0" lang="ru-RU" altLang="ru-RU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7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7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39782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мероприятий подготовленных, проведённых в целях содействия развитию сельского хозяйства на территории города (организация заседаний советов союзов садоводов, проведение совещаний, круглых столов с сельскохозяйственными товаропроизводителями и др.) </a:t>
                      </a:r>
                    </a:p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7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7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415D77-A761-4492-8DC1-75892DA35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6686"/>
          <a:stretch/>
        </p:blipFill>
        <p:spPr>
          <a:xfrm>
            <a:off x="7208142" y="200478"/>
            <a:ext cx="3101485" cy="1838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сельского хозяйства на территории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 города Комсомольска-на-Амуре»</a:t>
            </a:r>
          </a:p>
        </p:txBody>
      </p:sp>
    </p:spTree>
    <p:extLst>
      <p:ext uri="{BB962C8B-B14F-4D97-AF65-F5344CB8AC3E}">
        <p14:creationId xmlns:p14="http://schemas.microsoft.com/office/powerpoint/2010/main" val="28903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648572-DD63-4975-A08E-ACAB7F61C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" b="3645"/>
          <a:stretch>
            <a:fillRect/>
          </a:stretch>
        </p:blipFill>
        <p:spPr>
          <a:xfrm>
            <a:off x="322735" y="2655329"/>
            <a:ext cx="620133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187363" y="123381"/>
            <a:ext cx="9706421" cy="1523503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«Обеспечение качественным жильём»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содействие обеспечению доступным и комфортным жильём различных категорий граждан, проживающих на территории города Комсомольска-на-Амуре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805226"/>
              </p:ext>
            </p:extLst>
          </p:nvPr>
        </p:nvGraphicFramePr>
        <p:xfrm>
          <a:off x="322735" y="2645138"/>
          <a:ext cx="9873740" cy="425866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96990"/>
                <a:gridCol w="5586876"/>
                <a:gridCol w="1146975"/>
                <a:gridCol w="1146975"/>
                <a:gridCol w="1395924"/>
              </a:tblGrid>
              <a:tr h="99031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9031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градостроительной документации и формирование земельных участков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33252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развитию жилищного строительства, в том числе малоэтажного жилищного строительства в городе Комсомольске-на-Амуре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0,01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4552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жильём молодых семей города Комсомольска-на-Амуре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96,7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2734" y="1827237"/>
            <a:ext cx="9567276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58,7 млн рублей (96,8 % от плана) или 0,5 % от общего объёма расходов бюджета города за 2024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6066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62282D5B-BE9A-41C0-AF78-30B6B93784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733379"/>
              </p:ext>
            </p:extLst>
          </p:nvPr>
        </p:nvGraphicFramePr>
        <p:xfrm>
          <a:off x="113673" y="1217038"/>
          <a:ext cx="10270164" cy="591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99631" y="135049"/>
            <a:ext cx="5004556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7662">
              <a:lnSpc>
                <a:spcPts val="4938"/>
              </a:lnSpc>
            </a:pPr>
            <a:r>
              <a:rPr lang="ru-RU" sz="4000" b="1" i="1" kern="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33666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396904"/>
              </p:ext>
            </p:extLst>
          </p:nvPr>
        </p:nvGraphicFramePr>
        <p:xfrm>
          <a:off x="285623" y="2357852"/>
          <a:ext cx="9771704" cy="478688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7791"/>
                <a:gridCol w="6384729"/>
                <a:gridCol w="1091097"/>
                <a:gridCol w="858602"/>
                <a:gridCol w="899485"/>
              </a:tblGrid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660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площадь жилых помещений, приходящаяся в среднем на одного жителя</a:t>
                      </a:r>
                      <a:endParaRPr kumimoji="0" lang="ru-RU" alt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25,1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25,3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1030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Годовой объем ввода жилья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  <a:r>
                        <a:rPr kumimoji="0" lang="ru-RU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35,6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которым предоставлена социальная выплата за счёт средств местного бюджета на улучшение жилищных условий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8192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разработанных проектов территориального планирования и (или) документов градостроительного зонирования и (или) проектов документации по планировке территории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штук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земельных участков, предоставленных в собственность гражданам, имеющих трёх и более детей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участки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660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малоэтажного и индивидуального жилья в общем объёме ввода жилья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</a:t>
                      </a:r>
                      <a:endParaRPr kumimoji="0" lang="ru-RU" alt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9C1149-F788-491F-8BFC-F8B2F3CB8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55" y="99045"/>
            <a:ext cx="2905464" cy="2066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«Обеспечение качественным жильём»</a:t>
            </a:r>
          </a:p>
        </p:txBody>
      </p:sp>
    </p:spTree>
    <p:extLst>
      <p:ext uri="{BB962C8B-B14F-4D97-AF65-F5344CB8AC3E}">
        <p14:creationId xmlns:p14="http://schemas.microsoft.com/office/powerpoint/2010/main" val="35643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t="5561" r="15685" b="33011"/>
          <a:stretch/>
        </p:blipFill>
        <p:spPr>
          <a:xfrm>
            <a:off x="262182" y="3166740"/>
            <a:ext cx="6117869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151359" y="174166"/>
            <a:ext cx="9721080" cy="1653071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технологий цифрового муниципалитета и инфраструктуры в городе Комсомольске-на-Амуре»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повышение эффективности муниципальных структур за счёт перехода на цифровые технологии и развития инфраструктуры связи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118194"/>
              </p:ext>
            </p:extLst>
          </p:nvPr>
        </p:nvGraphicFramePr>
        <p:xfrm>
          <a:off x="379855" y="3237098"/>
          <a:ext cx="9720275" cy="367405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3870"/>
                <a:gridCol w="5385986"/>
                <a:gridCol w="1152128"/>
                <a:gridCol w="1116124"/>
                <a:gridCol w="1512167"/>
              </a:tblGrid>
              <a:tr h="144881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222524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Развитие информационных платформ, систем и публичных сервисов, перевод рабочих процессов и информации в цифровой вид. Внедрение автоматизированных рабочих процессов</a:t>
                      </a:r>
                    </a:p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68188" y="2023862"/>
            <a:ext cx="9649049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6,0 млн рублей (100 % от плана) или 0,05 % от общего объёма расходов бюджета города за 2024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0570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653106"/>
              </p:ext>
            </p:extLst>
          </p:nvPr>
        </p:nvGraphicFramePr>
        <p:xfrm>
          <a:off x="367385" y="1971253"/>
          <a:ext cx="9568081" cy="471652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94902"/>
                <a:gridCol w="5661780"/>
                <a:gridCol w="1116124"/>
                <a:gridCol w="1140507"/>
                <a:gridCol w="1154768"/>
              </a:tblGrid>
              <a:tr h="179030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7540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удовлетворённости граждан качеством предоставления муниципальных услуг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менее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6796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электронного документооборота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38285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Заполнение структуры СОТА документами и иной информацией с территориальной привязкой в цифровом виде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технологий цифрового муниципалитета и инфраструктуры в городе Комсомольске-на-Амуре»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13" y="207057"/>
            <a:ext cx="3095625" cy="169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03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1" y="2691333"/>
            <a:ext cx="5616624" cy="3921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285623" y="123384"/>
            <a:ext cx="9514808" cy="1595841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«Обеспечение общественной безопасности и противодействие преступности на территории города Комсомольска-на-Амуре»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обеспечение безопасности населения города Комсомольск-на-Амуре от угроз криминогенного характера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055396"/>
              </p:ext>
            </p:extLst>
          </p:nvPr>
        </p:nvGraphicFramePr>
        <p:xfrm>
          <a:off x="429518" y="2727337"/>
          <a:ext cx="9526390" cy="165643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710300"/>
                <a:gridCol w="4952201"/>
                <a:gridCol w="1296144"/>
                <a:gridCol w="1152128"/>
                <a:gridCol w="1415617"/>
              </a:tblGrid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7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7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0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здорового образа жизни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660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Профилактика правонарушений, терроризма и экстремизма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1024" y="1827237"/>
            <a:ext cx="9526390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11,6 млн рублей (95,8 % от плана) или 0,1 % от общего объёма расходов бюджета города за 2024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685497"/>
              </p:ext>
            </p:extLst>
          </p:nvPr>
        </p:nvGraphicFramePr>
        <p:xfrm>
          <a:off x="415404" y="4833471"/>
          <a:ext cx="9478418" cy="177928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705997"/>
                <a:gridCol w="5037543"/>
                <a:gridCol w="1289617"/>
                <a:gridCol w="1146326"/>
                <a:gridCol w="1298935"/>
              </a:tblGrid>
              <a:tr h="9102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6906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преступлений, зарегистрированных на территории города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5 590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4 587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6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3" y="2619325"/>
            <a:ext cx="6000997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285623" y="224950"/>
            <a:ext cx="9586816" cy="1523503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муниципальной службы в городе Комсомольске-на-Амуре»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повышение эффективности и результативности муниципальной службы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899371"/>
              </p:ext>
            </p:extLst>
          </p:nvPr>
        </p:nvGraphicFramePr>
        <p:xfrm>
          <a:off x="352211" y="2619325"/>
          <a:ext cx="9448220" cy="231690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95059"/>
                <a:gridCol w="5080753"/>
                <a:gridCol w="1080120"/>
                <a:gridCol w="1116124"/>
                <a:gridCol w="1476164"/>
              </a:tblGrid>
              <a:tr h="729162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Стимулирование органов местного самоуправления к повышению эффективности деятельности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23,7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22,3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94,1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Профессиональное развитие муниципальных служащих органов местного самоуправления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83,3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5623" y="1842221"/>
            <a:ext cx="9526390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22,8 млн рублей (93,8 % от плана) или 0,2 % от общего объёма расходов бюджета города за 2024 год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53432"/>
              </p:ext>
            </p:extLst>
          </p:nvPr>
        </p:nvGraphicFramePr>
        <p:xfrm>
          <a:off x="367383" y="5175610"/>
          <a:ext cx="9469052" cy="188586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21252"/>
                <a:gridCol w="5139388"/>
                <a:gridCol w="1080120"/>
                <a:gridCol w="1152128"/>
                <a:gridCol w="1476164"/>
              </a:tblGrid>
              <a:tr h="68919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966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муниципальных служащих, получивших дополнительное профессиональной образование, прошедших обучение, от общего количества муниципальных служащих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09258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4BAD5E4-040C-451B-89C4-F593DBFE7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162" y="3123382"/>
            <a:ext cx="5426818" cy="378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275741" y="174165"/>
            <a:ext cx="9596697" cy="1761084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«Содействие развитию и поддержка общественных объединений, некоммерческих организаций и инициатив гражданского общества  в городе Комсомольске-на-Амуре»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содействие развитию институтов гражданского общества г. Комсомольска-на-Амуре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180329"/>
              </p:ext>
            </p:extLst>
          </p:nvPr>
        </p:nvGraphicFramePr>
        <p:xfrm>
          <a:off x="305162" y="3123381"/>
          <a:ext cx="9575946" cy="367240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72919"/>
                <a:gridCol w="4850138"/>
                <a:gridCol w="1333355"/>
                <a:gridCol w="1189209"/>
                <a:gridCol w="1630325"/>
              </a:tblGrid>
              <a:tr h="105361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47752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Предоставление муниципальной поддержки общественным объединениям, некоммерческим организациям, поддержка инициатив гражданского общества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1,1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1,1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4126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условий для участия населения в решении вопросов местного значения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5162" y="2223281"/>
            <a:ext cx="9567276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26,7 млн рублей (100,0 % от плана) или 0,2 % от общего объёма расходов бюджета города за 2024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4653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089112"/>
              </p:ext>
            </p:extLst>
          </p:nvPr>
        </p:nvGraphicFramePr>
        <p:xfrm>
          <a:off x="278889" y="1799234"/>
          <a:ext cx="9737565" cy="529464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6546"/>
                <a:gridCol w="6574310"/>
                <a:gridCol w="725942"/>
                <a:gridCol w="943725"/>
                <a:gridCol w="937042"/>
              </a:tblGrid>
              <a:tr h="50382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2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2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</a:tr>
              <a:tr h="33292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вновь зарегистрированных некоммерческих организаций 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46376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граждан, вовлечённых в деятельность территориальных общественных самоуправлений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39 900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47 747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338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информационных материалов, опубликованных в средствах массовой информации, посвящённых социально значимой деятельности некоммерческих организаций и вопросам развития инициатив гражданского общества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133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338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проведённых заседаний Координационного совета по развитию и поддержке инициатив гражданского общества при администрации города Комсомольска-на-Амуре и Общественного совета города Комсомольска-на-Амуре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338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социально ориентированных некоммерческих организаций, ставших получателями финансовой поддержки и включённых в муниципальный реестр  социально ориентированных некоммерческих организаций – получателей поддержки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4879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социально ориентированных некоммерческих организаций, получивших имущественную поддержку путём передачи в пользование муниципального имущества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338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активистов территориальных общественных самоуправлений и граждан, активно участвующих в осуществлении местного самоуправления на территории города, получивших денежное поощрение от администрации города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чел..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</a:tbl>
          </a:graphicData>
        </a:graphic>
      </p:graphicFrame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71439" y="207057"/>
            <a:ext cx="6804756" cy="14761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«Содействие развитию и поддержка общественных объединений, некоммерческих организаций и инициатив гражданского общества  в городе Комсомольске-на-Амуре»</a:t>
            </a:r>
          </a:p>
        </p:txBody>
      </p:sp>
      <p:pic>
        <p:nvPicPr>
          <p:cNvPr id="1026" name="Picture 2" descr="C:\Мои документы\Рабочий стол\img-20180806-wa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01" y="192957"/>
            <a:ext cx="2648742" cy="1490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2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0" y="2410530"/>
            <a:ext cx="6596397" cy="4457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326510" y="326515"/>
            <a:ext cx="9365909" cy="1218802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«Управление муниципальными финансами»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повышение качества управления муниципальными финансами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029940"/>
              </p:ext>
            </p:extLst>
          </p:nvPr>
        </p:nvGraphicFramePr>
        <p:xfrm>
          <a:off x="244737" y="2410530"/>
          <a:ext cx="9879729" cy="156022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26702"/>
                <a:gridCol w="5745007"/>
                <a:gridCol w="1145476"/>
                <a:gridCol w="1002291"/>
                <a:gridCol w="1360253"/>
              </a:tblGrid>
              <a:tr h="60247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5527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Эффективное управление муниципальным долгом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14,4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14,4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024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открытости и прозрачности бюджетного процесса в городе Комсомольске-на-Амуре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124703"/>
              </p:ext>
            </p:extLst>
          </p:nvPr>
        </p:nvGraphicFramePr>
        <p:xfrm>
          <a:off x="207432" y="4347517"/>
          <a:ext cx="9894362" cy="253295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91999"/>
                <a:gridCol w="5868652"/>
                <a:gridCol w="1116124"/>
                <a:gridCol w="1044116"/>
                <a:gridCol w="1273471"/>
              </a:tblGrid>
              <a:tr h="7457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4416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Удельный вес расходов, формируемых в рамках программ, в общем объёме расходов бюджета города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не менее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82,6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3510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Соблюдение ограничений по уровню дефицита местного бюджета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да=1, нет=0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3510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Соблюдение ограничений по уровню муниципального долга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да=1, нет=0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4738" y="1742548"/>
            <a:ext cx="9935248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14,5 млн рублей (100,0 % от плана) или 0,1 % от общего объёма расходов бюджета города за 2024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5074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990AF0A-1807-4966-A8B0-BF8DFD1D3E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4" b="16928"/>
          <a:stretch/>
        </p:blipFill>
        <p:spPr>
          <a:xfrm>
            <a:off x="326106" y="2691333"/>
            <a:ext cx="6449989" cy="435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326509" y="326514"/>
            <a:ext cx="9629065" cy="1320703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культуры в городе Комсомольске-на-Амуре»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удовлетворение потребностей населения города Комсомольск-на-Амуре и его гостей услугами </a:t>
            </a:r>
            <a:r>
              <a:rPr lang="ru-RU" sz="1600" i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в </a:t>
            </a:r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сфере культуры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462361"/>
              </p:ext>
            </p:extLst>
          </p:nvPr>
        </p:nvGraphicFramePr>
        <p:xfrm>
          <a:off x="326509" y="2619325"/>
          <a:ext cx="9833962" cy="4320479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44930"/>
                <a:gridCol w="5796644"/>
                <a:gridCol w="1116124"/>
                <a:gridCol w="1080120"/>
                <a:gridCol w="1296144"/>
              </a:tblGrid>
              <a:tr h="58524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8524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системы дополнительного образования детей в сфере культуры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159,1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159,1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485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библиотечного дела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154,1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154,1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485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музейного дела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98,5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98,5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485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культурно-досугового обслуживания населения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55,4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55,4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485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театрального искусства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106,7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106,7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8524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Сохранение, развитие и популяризация животных, содержащихся в неволе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53,6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53,6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219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Осуществление полномочий по решению вопросов местного значения в области культуры, сохранение объектов культурного наследия местного (муниципального) значения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2,3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2,3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485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современной инфраструктуры объектов культуры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1,9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1,9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6106" y="1827237"/>
            <a:ext cx="9935248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631,6 млн рублей (100,0 % от плана) или 5,4 % от общего объёма расходов бюджета города за 2024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27787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623233"/>
              </p:ext>
            </p:extLst>
          </p:nvPr>
        </p:nvGraphicFramePr>
        <p:xfrm>
          <a:off x="186989" y="2007257"/>
          <a:ext cx="9935247" cy="468770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40434"/>
                <a:gridCol w="5904656"/>
                <a:gridCol w="1404156"/>
                <a:gridCol w="1022970"/>
                <a:gridCol w="1063031"/>
              </a:tblGrid>
              <a:tr h="60247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1632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Индекс удовлетворённости населения качеством и доступностью услуг в сфере культуры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не менее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99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детей, обучающихся в детских школах искусств, в общей численности учащихся детей в возрасте от 7 до 18 лет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не менее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379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посещений учреждений культуры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посещений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587,4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614,8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024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Охват населения библиотечным обслуживанием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не менее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106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7185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Посещаемость музейных учреждений на 1 тыс. человек населения в год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посещения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698,3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8098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Среднее число зрителей на мероприятиях театра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не менее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77,1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6397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Средняя численность посетителей мероприятий Зооцентра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тыс.человек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65,1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70,5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культуры в городе Комсомольске-на-Амуре</a:t>
            </a:r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»</a:t>
            </a:r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483A1E5-9AB7-4250-94B3-56B51AA3E5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22695"/>
          <a:stretch/>
        </p:blipFill>
        <p:spPr>
          <a:xfrm>
            <a:off x="7460171" y="44974"/>
            <a:ext cx="2581696" cy="1614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89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ECE147-990B-4975-94C9-C0A00295C3F4}"/>
              </a:ext>
            </a:extLst>
          </p:cNvPr>
          <p:cNvSpPr txBox="1"/>
          <p:nvPr/>
        </p:nvSpPr>
        <p:spPr>
          <a:xfrm>
            <a:off x="184727" y="281255"/>
            <a:ext cx="9939772" cy="62694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>
              <a:lnSpc>
                <a:spcPts val="3950"/>
              </a:lnSpc>
            </a:pPr>
            <a:r>
              <a:rPr lang="ru-RU" sz="4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Этапы бюджетного процесса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97AD315F-479A-CC7D-6FBC-068F851FF149}"/>
              </a:ext>
            </a:extLst>
          </p:cNvPr>
          <p:cNvSpPr/>
          <p:nvPr/>
        </p:nvSpPr>
        <p:spPr>
          <a:xfrm>
            <a:off x="117557" y="1143161"/>
            <a:ext cx="4992013" cy="5687611"/>
          </a:xfrm>
          <a:prstGeom prst="ellipse">
            <a:avLst/>
          </a:prstGeom>
          <a:solidFill>
            <a:srgbClr val="F1A16B">
              <a:alpha val="53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sz="1400" b="1" i="1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400" b="1" i="1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Бюджетный процесс -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400" b="1" i="1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1842AB61-730B-16AE-CF3F-5D760B2C1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424353"/>
              </p:ext>
            </p:extLst>
          </p:nvPr>
        </p:nvGraphicFramePr>
        <p:xfrm>
          <a:off x="4946604" y="676842"/>
          <a:ext cx="5110724" cy="6374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59" y="3356657"/>
            <a:ext cx="2052228" cy="172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0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23C0117-3935-4F4F-BD1A-4930D948D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5" y="3123381"/>
            <a:ext cx="6379683" cy="385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252395" y="326515"/>
            <a:ext cx="9764059" cy="1716746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молодёжной </a:t>
            </a:r>
            <a:r>
              <a:rPr lang="ru-RU" sz="1600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политики в </a:t>
            </a:r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городе Комсомольске-на-Амуре»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создание условий для успешной социализации и эффективной самореализации подростков и молодёжи, развитие и использование их потенциала в интересах </a:t>
            </a:r>
            <a:r>
              <a:rPr lang="ru-RU" sz="1600" i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развития города </a:t>
            </a:r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Комсомольска-на-Амуре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098468"/>
              </p:ext>
            </p:extLst>
          </p:nvPr>
        </p:nvGraphicFramePr>
        <p:xfrm>
          <a:off x="252396" y="3087377"/>
          <a:ext cx="9897991" cy="378042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51657"/>
                <a:gridCol w="5546650"/>
                <a:gridCol w="1116533"/>
                <a:gridCol w="1080516"/>
                <a:gridCol w="1502635"/>
              </a:tblGrid>
              <a:tr h="98565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39738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Вовлечение молодёжи в социальную практику, городские мероприятия, проекты и программы поддержки молодёжи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118,4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118,2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39738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и проведение комплекса мероприятий по патриотическому воспитанию молодёжи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0,2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0,2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1567" y="2187277"/>
            <a:ext cx="9160832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118,4 млн рублей (99,8 % от плана) или 1,0 % от общего объёма расходов бюджета города за 2024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954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8644"/>
              </p:ext>
            </p:extLst>
          </p:nvPr>
        </p:nvGraphicFramePr>
        <p:xfrm>
          <a:off x="207432" y="1773788"/>
          <a:ext cx="9894362" cy="455242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19991"/>
                <a:gridCol w="6048672"/>
                <a:gridCol w="1116124"/>
                <a:gridCol w="1044116"/>
                <a:gridCol w="1165459"/>
              </a:tblGrid>
              <a:tr h="60247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</a:tr>
              <a:tr h="49326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детей и молодёжи, входящих в состав детских и молодёжных организаций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39 700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44 988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42791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общественных объединений волонтёрской направленности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024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молодёжи, вовлечённой в деятельность объединений волонтёрской деятельности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7 800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11 372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35527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реализуемых общественно-полезных проектов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35527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действующих общественных организаций по работе с молодёжью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024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клубов и объединений военно-патриотической и гражданско-патриотической направленности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024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детей и молодёжи, входящих в состав патриотических объединений, клубов и молодёжных центров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24 800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25 000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молодёжной </a:t>
            </a:r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политики 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в городе Комсомольске-на-Амуре»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FC5F5F-B0C1-4978-A0D5-76D161813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79" y="88635"/>
            <a:ext cx="2556284" cy="169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54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DE89603-656F-4B92-B04D-F1367D66B7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8657"/>
          <a:stretch/>
        </p:blipFill>
        <p:spPr>
          <a:xfrm>
            <a:off x="223367" y="2871353"/>
            <a:ext cx="5940660" cy="406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223367" y="275732"/>
            <a:ext cx="9829092" cy="1726636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«Формирование современной городской среды на территории города Комсомольска-на-Амура»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создание условий для повышения комфортности городской среды города Комсомольска-на-Амуре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437526"/>
              </p:ext>
            </p:extLst>
          </p:nvPr>
        </p:nvGraphicFramePr>
        <p:xfrm>
          <a:off x="223367" y="2871353"/>
          <a:ext cx="9732208" cy="406845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7991"/>
                <a:gridCol w="5382669"/>
                <a:gridCol w="1224136"/>
                <a:gridCol w="1080120"/>
                <a:gridCol w="1487292"/>
              </a:tblGrid>
              <a:tr h="7388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4751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 дворовых территорий многоквартирных домов города Комсомольска-на-Амуре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295,8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295,7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22820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по благоустройству мест массового отдыха населения (городских парков), общественных территорий (набережные, центральные площади, парки и др.) и иные мероприятия, предусмотренные региональным проектом «Формирование комфортной городской среды»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3367" y="2115269"/>
            <a:ext cx="9217024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349,3 млн рублей (99,9 % от плана) или 2,9 % от общего объёма расходов бюджета города за 2024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0038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421466"/>
              </p:ext>
            </p:extLst>
          </p:nvPr>
        </p:nvGraphicFramePr>
        <p:xfrm>
          <a:off x="223367" y="2475309"/>
          <a:ext cx="9827789" cy="442954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78105"/>
                <a:gridCol w="6046631"/>
                <a:gridCol w="1080120"/>
                <a:gridCol w="1067055"/>
                <a:gridCol w="1055878"/>
              </a:tblGrid>
              <a:tr h="111612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475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 в городе Комсомольске-на-Амуре 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475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благоустроенных дворовых территорий в городе Комсомольске-на-Амуре 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294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294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0918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реализованных проектов благоустройства дворовых территорий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0918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реализованных проектов благоустройства общественных территорий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51216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Формирование современной городской среды на территории </a:t>
            </a:r>
            <a:endParaRPr lang="ru-RU" b="1" i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города 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Комсомольска-на-Амура»</a:t>
            </a: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0CA6115-68D8-4348-AFE7-3E22C55FD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-1125" r="30993" b="1151"/>
          <a:stretch/>
        </p:blipFill>
        <p:spPr>
          <a:xfrm>
            <a:off x="7316155" y="0"/>
            <a:ext cx="2844316" cy="243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0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E2B6CE8-E557-4916-A38F-23BD0D32D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25662" r="3820"/>
          <a:stretch/>
        </p:blipFill>
        <p:spPr>
          <a:xfrm>
            <a:off x="223367" y="2979365"/>
            <a:ext cx="6084676" cy="4140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223367" y="368800"/>
            <a:ext cx="9613068" cy="1422434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«Управление и распоряжение муниципальным имуществом»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эффективное управление и распоряжение муниципальным имуществом города Комсомольска-на-Амуре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009123"/>
              </p:ext>
            </p:extLst>
          </p:nvPr>
        </p:nvGraphicFramePr>
        <p:xfrm>
          <a:off x="223367" y="2979365"/>
          <a:ext cx="9894362" cy="414046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40060"/>
                <a:gridCol w="5508612"/>
                <a:gridCol w="1188132"/>
                <a:gridCol w="1188132"/>
                <a:gridCol w="1469426"/>
              </a:tblGrid>
              <a:tr h="155830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51236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Распоряжение муниципальным имуществом, не участвующим в обеспечении исполнения полномочий органов местного самоуправления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27,7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6978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Управление земельными ресурсами на территории города Комсомольска-на-Амуре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2,1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85,7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3367" y="2043261"/>
            <a:ext cx="9289032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29,5 млн рублей (96,1 % от плана) или 0,3 % от общего объёма расходов бюджета города за 2024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4487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308018"/>
              </p:ext>
            </p:extLst>
          </p:nvPr>
        </p:nvGraphicFramePr>
        <p:xfrm>
          <a:off x="115355" y="1689138"/>
          <a:ext cx="9986439" cy="547093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96194"/>
                <a:gridCol w="6250317"/>
                <a:gridCol w="1044008"/>
                <a:gridCol w="1027412"/>
                <a:gridCol w="1068508"/>
              </a:tblGrid>
              <a:tr h="563852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1473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Мобилизация доходов в местный бюджет за счёт поступления неналоговых платежей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697 270,7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792 337,4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2008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неиспользуемых земельных участков, находящихся в муниципальной и государственной собственности до разграничения, вовлечённых в хозяйственный оборот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6385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за счёт прибыли муниципальных унитарных предприятий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13 325,3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17 356,0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2544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продажи муниципального имущества (без учёта доходов от продажи акций и иных форм участия в капитале, находящихся в муниципальной собственности)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98 381,7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129 167,8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8677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сдачи в аренду движимого и недвижимого имущества муниципальной собственности, за исключением земельных участков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114 510,5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116 858,6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2008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использования муниципального жилого имущества (наем муниципального жилого фонда)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51 203,6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53 129,5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6385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сдачи в аренду земельных участков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366 978,8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414 171,7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614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«Управление и </a:t>
            </a:r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распоряжение муниципальным 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имуществом»</a:t>
            </a: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59" y="64554"/>
            <a:ext cx="2886075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56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2D22C71-80CA-4B86-BDB0-A1571DDF4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7" y="3051373"/>
            <a:ext cx="6120680" cy="399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321760" y="275732"/>
            <a:ext cx="9633814" cy="1767529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международных связей и туризма в городе Комсомольске-на-Амуре»</a:t>
            </a:r>
          </a:p>
          <a:p>
            <a:pPr lvl="0" algn="ctr" hangingPunct="0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развитие международных связей города Комсомольска-на-Амуре, создание условий для развития туризма в городе Комсомольске-на-Амуре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378669"/>
              </p:ext>
            </p:extLst>
          </p:nvPr>
        </p:nvGraphicFramePr>
        <p:xfrm>
          <a:off x="217278" y="3131022"/>
          <a:ext cx="9862481" cy="380878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05986"/>
                <a:gridCol w="5494631"/>
                <a:gridCol w="1116124"/>
                <a:gridCol w="1188132"/>
                <a:gridCol w="1457608"/>
              </a:tblGrid>
              <a:tr h="165986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214892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внешнеэкономического и международного сотрудничества, продвижение и информационное сопровождение международной деятельности, реализация организационных мероприятий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1759" y="2223281"/>
            <a:ext cx="9226643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0,3 млн рублей (30,0 % от плана) или 0,002 % от общего объёма расходов бюджета города за 2024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13461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466339"/>
              </p:ext>
            </p:extLst>
          </p:nvPr>
        </p:nvGraphicFramePr>
        <p:xfrm>
          <a:off x="295375" y="2403301"/>
          <a:ext cx="9719778" cy="442849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65628"/>
                <a:gridCol w="5620928"/>
                <a:gridCol w="1201960"/>
                <a:gridCol w="1179287"/>
                <a:gridCol w="1151975"/>
              </a:tblGrid>
              <a:tr h="85999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5718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международных и внешнеэкономических мероприятий с участием города Комсомольска-на-Амуре, в том числе с городами-побратимами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0610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лиц, размещённых в коллективных средствах размещения города Комсомольска-на-Амуре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23,1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23,2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0073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экскурсантов, обслуженных предприятиями туристской отрасли города Комсомольска-на-Амуре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230,2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231,7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0447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Экспорт туристических и экскурсионных услуг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1,8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614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международных связей и туризма в городе Комсомольске-на-Амуре»</a:t>
            </a:r>
            <a:endParaRPr lang="ru-RU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9A9AA93-8994-4301-A91F-A0A786C0C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6" b="19625"/>
          <a:stretch/>
        </p:blipFill>
        <p:spPr>
          <a:xfrm>
            <a:off x="7208143" y="99045"/>
            <a:ext cx="3060340" cy="219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54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8" y="2691333"/>
            <a:ext cx="6531358" cy="4563542"/>
          </a:xfrm>
          <a:prstGeom prst="rect">
            <a:avLst/>
          </a:prstGeom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244737" y="224948"/>
            <a:ext cx="9375673" cy="1530281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«Повышение качества жилищно-коммунального обслуживания населения города Комсомольска-на-Амуре»</a:t>
            </a:r>
          </a:p>
          <a:p>
            <a:pPr lvl="0" algn="ctr" hangingPunct="0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повышение качества жилищно-коммунального обслуживания населения города Комсомольска-на-Амуре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802612"/>
              </p:ext>
            </p:extLst>
          </p:nvPr>
        </p:nvGraphicFramePr>
        <p:xfrm>
          <a:off x="191774" y="2691333"/>
          <a:ext cx="9925678" cy="453879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63720"/>
                <a:gridCol w="6042845"/>
                <a:gridCol w="971172"/>
                <a:gridCol w="1043110"/>
                <a:gridCol w="1304831"/>
              </a:tblGrid>
              <a:tr h="4415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3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3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исполнения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7586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Обращение с твёрдыми коммунальными и промышленными отходами в городе Комсомольске-на-Амуре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4150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сохранности муниципального жилищного фонда города Комсомольск-на-Амуре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40,8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40,8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2838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Техническая инвентаризация объектов жилищного фонда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0235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ритуальных услуг и содержание мест захоронения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99,4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823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Субсидии юридическим лицам, производителям товаров, работ, услуг на возмещение недополученных доходов и (или) финансового обеспечения (возмещения) затрат в связи с производством товаров, выполнением работ, оказанием услуг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28859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Газификация  жилых домов 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16,3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16,3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4150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коммунальных систем водоснабжения и водоотведения города Комсомольск-на-Амуре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5,6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53,5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1191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Обследование, ремонт, реконструкция или перепланировка, снос муниципального жилищного фонда, в рамках рассмотрения и принятых решений городской межведомственной комиссии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4737" y="1927750"/>
            <a:ext cx="8315644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90,3 млн рублей (97,0% от плана) или 0,8 % от общего объёма расходов бюджета города за 2024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6012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490918"/>
              </p:ext>
            </p:extLst>
          </p:nvPr>
        </p:nvGraphicFramePr>
        <p:xfrm>
          <a:off x="166546" y="1971253"/>
          <a:ext cx="9976134" cy="512700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9575"/>
                <a:gridCol w="6448454"/>
                <a:gridCol w="906921"/>
                <a:gridCol w="989368"/>
                <a:gridCol w="1071816"/>
              </a:tblGrid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6959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Удовлетворённость населения жилищно-коммунальными услугами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67,9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8519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технико-экономического обоснования на строительство гидротехнических защитных сооружений объекта «Комплекс обезжелезивания и </a:t>
                      </a:r>
                      <a:r>
                        <a:rPr kumimoji="0" lang="ru-RU" alt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деманганации</a:t>
                      </a: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вод Амурского водозабора в пласте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 = 1,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 = 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5948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использованных, обезвреженных отходов в общем объёме образовавшихся отходов в процессе производства и потребления 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337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объектов жилищного фонда, на которые изготовлена техническая документация 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</a:t>
                      </a: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337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разработанных кварталов под будущие захоронения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8519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Удельный вес численности умерших граждан, удостоенных звания «Почётный гражданин города Комсомольска-на-Амуре», которым предоставляется льгота по погребению, в общей численности умерших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5948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Возмещение затрат по учёту, организации и проведению благоустройства мест захоронений участников Великой Отечественной войны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7552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домов и квартир, в которых проведено обследование, ремонт, реконструкция или перепланировка, снос которых выполнен 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588732" cy="14761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Повышение качества жилищно-коммунального обслуживания населения города Комсомольска-на-Амуре»</a:t>
            </a: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83" y="73601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8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295" y="99045"/>
            <a:ext cx="9935248" cy="1175807"/>
          </a:xfrm>
          <a:prstGeom prst="rect">
            <a:avLst/>
          </a:prstGeom>
          <a:effectLst/>
        </p:spPr>
        <p:txBody>
          <a:bodyPr wrap="square" lIns="112877" tIns="56438" rIns="112877" bIns="56438">
            <a:spAutoFit/>
          </a:bodyPr>
          <a:lstStyle/>
          <a:p>
            <a:pPr algn="ctr" defTabSz="1124238" fontAlgn="auto"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ОСНОВНЫЕ ПОКАЗАТЕЛИ ПРОГНОЗА </a:t>
            </a:r>
          </a:p>
          <a:p>
            <a:pPr algn="ctr" defTabSz="1124238" fontAlgn="auto"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СОЦИАЛЬНО-ЭКОНОМИЧЕСКОГО РАЗВИТИЯ ГОРОДА </a:t>
            </a:r>
          </a:p>
          <a:p>
            <a:pPr algn="ctr" defTabSz="1124238" fontAlgn="auto"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КОМСОМОЛЬСКА-НА-АМУРЕ</a:t>
            </a:r>
            <a:endParaRPr lang="ru-RU" altLang="ru-RU" sz="23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65221115"/>
              </p:ext>
            </p:extLst>
          </p:nvPr>
        </p:nvGraphicFramePr>
        <p:xfrm>
          <a:off x="139996" y="1187380"/>
          <a:ext cx="5051922" cy="289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09284372"/>
              </p:ext>
            </p:extLst>
          </p:nvPr>
        </p:nvGraphicFramePr>
        <p:xfrm>
          <a:off x="224296" y="4084226"/>
          <a:ext cx="4967624" cy="3047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17015702"/>
              </p:ext>
            </p:extLst>
          </p:nvPr>
        </p:nvGraphicFramePr>
        <p:xfrm>
          <a:off x="5331916" y="1187380"/>
          <a:ext cx="4970728" cy="2998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70213506"/>
              </p:ext>
            </p:extLst>
          </p:nvPr>
        </p:nvGraphicFramePr>
        <p:xfrm>
          <a:off x="5191920" y="4084227"/>
          <a:ext cx="5028953" cy="3047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332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B95B9BA-D875-4697-96C9-CE866A537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7" y="3411413"/>
            <a:ext cx="6495354" cy="370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244737" y="10816"/>
            <a:ext cx="9411677" cy="2320477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«Защита населения и территории города Комсомольска-на-Амуре от чрезвычайных ситуаций, обеспечение пожарной безопасности и безопасности людей на водных объектах»</a:t>
            </a:r>
          </a:p>
          <a:p>
            <a:pPr lvl="0" algn="ctr" hangingPunct="0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минимизация социального, экономического и экологического ущерба, наносимого населению, экономике и природной среде от чрезвычайных ситуаций, пожаров и происшествий на водных объектах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461079"/>
              </p:ext>
            </p:extLst>
          </p:nvPr>
        </p:nvGraphicFramePr>
        <p:xfrm>
          <a:off x="244738" y="3195172"/>
          <a:ext cx="10009751" cy="381664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61554"/>
                <a:gridCol w="5864394"/>
                <a:gridCol w="1115314"/>
                <a:gridCol w="1043358"/>
                <a:gridCol w="1425131"/>
              </a:tblGrid>
              <a:tr h="95235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5235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Построение (развитие), внедрение и эксплуатация аппаратно-программного комплекса «Безопасный город»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4,6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4,6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5235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и осуществление мероприятий по обеспечение первичных мер пожарной безопасности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5,4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5,4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5835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безопасности людей на водных объектах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012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Предупреждение и ликвидация чрезвычайных ситуаций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3,2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3,2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6051" y="2547317"/>
            <a:ext cx="9649047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13,6 млн рублей (100,0% от плана) или 0,1 % от общего объёма расходов бюджета города за 2024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60250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067152"/>
              </p:ext>
            </p:extLst>
          </p:nvPr>
        </p:nvGraphicFramePr>
        <p:xfrm>
          <a:off x="223366" y="2007257"/>
          <a:ext cx="9837542" cy="512586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77529"/>
                <a:gridCol w="6652663"/>
                <a:gridCol w="794102"/>
                <a:gridCol w="830198"/>
                <a:gridCol w="983050"/>
              </a:tblGrid>
              <a:tr h="42569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25136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Раскрываемость преступлений, совершенных в общественных местах</a:t>
                      </a:r>
                      <a:endParaRPr kumimoji="0" lang="ru-RU" alt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66,8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67,1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1574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приобретённых и установленных, в общественных местах, средств теле-, видео- и радиоконтроля, аудио- и видеозаписи (нарастающим итогом)</a:t>
                      </a:r>
                      <a:endParaRPr kumimoji="0" lang="ru-RU" alt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242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243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24316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Соотношение числа зданий муниципальной собственности, находящихся в оперативном управлении МКУ «УХОДОМС», оборудованных автоматическими системами обеспечения пожарной безопасности, обеспечивающими автоматическое обнаружение пожара, подачу управляющих сигналов на технические средства оповещения людей о пожаре и управления эвакуацией людей и соответствующими «Техническому регламенту о требованиях пожарной безопасности», в редакции Федерального закона от 22.07.2008 г. № 123-ФЗ, к общему числу зданий муниципальной собственности, находящихся в оперативном управлении МКУ «УХОДОМС» </a:t>
                      </a:r>
                      <a:endParaRPr kumimoji="0" lang="ru-RU" alt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6433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жилых помещений муниципальной собственности, оборудованных автономными пожарными извещателями, в которых проживают социально незащищённые граждане, к общему числу жилых помещений муниципальной собственности, в которых проживают социально незащищённые граждане</a:t>
                      </a:r>
                      <a:endParaRPr kumimoji="0" lang="ru-RU" alt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5374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комнат квартир или жилых домов, в которых проживают многодетные семьи, семьи, находящиеся в трудной жизненной ситуации или социально опасном положении, оборудованных автономными пожарными извещателями, к общему числу комнат квартир или жилых домов, в которых проживают многодетные семьи, семьи, находящиеся в трудной жизненной ситуации или социально опасном положении, по спискам, сформированным органами социальной защиты населения</a:t>
                      </a:r>
                      <a:endParaRPr kumimoji="0" lang="ru-RU" alt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7492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организованных разворотных площадок, для забора воды на нужды пожаротушения</a:t>
                      </a:r>
                      <a:endParaRPr kumimoji="0" lang="ru-RU" alt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7492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изготовленных (восстановленных) и установленных знаков безопасности на водных объектах </a:t>
                      </a:r>
                      <a:endParaRPr kumimoji="0" lang="ru-RU" alt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0868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резервов материальных ресурсов для предупреждения и ликвидации чрезвычайных ситуаций</a:t>
                      </a:r>
                      <a:endParaRPr kumimoji="0" lang="ru-RU" alt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 = 1,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 = 0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7092788" cy="172819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«Защита населения и территории города Комсомольска-на-Амуре от чрезвычайных ситуаций, обеспечение пожарной безопасности и безопасности людей на водных объектах»</a:t>
            </a: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C2B7581-6EA4-46A6-A929-7DE4C0385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595" y="2118"/>
            <a:ext cx="2289688" cy="1933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1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" y="3159385"/>
            <a:ext cx="6228692" cy="378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="" xmlns:a16="http://schemas.microsoft.com/office/drawing/2014/main" id="{196BFC0D-1F96-856B-DB0F-9A1094BD0FB2}"/>
              </a:ext>
            </a:extLst>
          </p:cNvPr>
          <p:cNvSpPr/>
          <p:nvPr/>
        </p:nvSpPr>
        <p:spPr>
          <a:xfrm>
            <a:off x="244737" y="311629"/>
            <a:ext cx="9519689" cy="1731632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«Энергосбережение и повышение энергетической эффективности в городе Комсомольске-на-Амуре»</a:t>
            </a:r>
          </a:p>
          <a:p>
            <a:pPr lvl="0" algn="ctr" hangingPunct="0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обеспечение рационального использования энергетических ресурсов за счёт реализации мероприятий по энергосбережению и повышению энергетической эффективности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412898"/>
              </p:ext>
            </p:extLst>
          </p:nvPr>
        </p:nvGraphicFramePr>
        <p:xfrm>
          <a:off x="244738" y="3159386"/>
          <a:ext cx="9918386" cy="370841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9946"/>
                <a:gridCol w="5487355"/>
                <a:gridCol w="1224136"/>
                <a:gridCol w="1152128"/>
                <a:gridCol w="1514821"/>
              </a:tblGrid>
              <a:tr h="104531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2689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kumimoji="0" lang="ru-RU" alt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энергоэффективности</a:t>
                      </a: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энергосбережения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83619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Субсидии юридическим лицам, производителям товаров, работ, услуг на возмещение недополученных доходов и (или) финансового обеспечения (возмещения) затрат в связи с производством товаров, выполнением работ, оказанием услуг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11,5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11,2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97,4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4737" y="2295289"/>
            <a:ext cx="9649047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13,1 млн рублей (97,0% от плана) или 0,1 % от общего объёма расходов бюджета города за 2024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3318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95859"/>
              </p:ext>
            </p:extLst>
          </p:nvPr>
        </p:nvGraphicFramePr>
        <p:xfrm>
          <a:off x="331379" y="1605319"/>
          <a:ext cx="9807721" cy="555830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90386"/>
                <a:gridCol w="5927752"/>
                <a:gridCol w="1342676"/>
                <a:gridCol w="870925"/>
                <a:gridCol w="1175982"/>
              </a:tblGrid>
              <a:tr h="68102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3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3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(план)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 (факт)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</a:tr>
              <a:tr h="48562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квартир муниципального жилого фонда, в которых установлены приборы учёта 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42980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Утверждение актуализированной схемы теплоснабжения города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 =1, нет=0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7311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транспортных средств, использующих альтернативные виды моторного топлива (природный газ, газовые смеси, сжиженный углеводородный газ, электрическая энергия, иные виды альтернативного топлива с учётом доступности использования)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593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объектов использующих в качестве источников энергии вторичные энергетические ресурсы и (или) возобновляемые источники энергии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9583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Публикация разъяснительных материалов по проведению мероприятий по энергоснабжению, повышению энергетической эффективности и сокращению потерь энергетических ресурсов  на официальном сайте органов местного самоуправления г. Комсомольска-на-Амуре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 =1, нет=0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793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Компенсация организациям убытков, связанных с применением регулируемых цен (тарифов) на тепловую энергию, поставляемую населению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793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Возмещение затрат, связанных с выполнением работ по капитальному ремонту основных средств муниципальных предприятий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7092788" cy="13681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Энергосбережение и повышение энергетической эффективности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в городе Комсомольске-на-Амуре</a:t>
            </a:r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»</a:t>
            </a:r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27" y="0"/>
            <a:ext cx="2369701" cy="157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57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7" y="3915469"/>
            <a:ext cx="4140460" cy="277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260371" y="0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3367" y="106705"/>
            <a:ext cx="9793088" cy="149897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/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ДОЛГОВАЯ НАГРУЗКА НА БЮДЖЕТ </a:t>
            </a:r>
            <a:endParaRPr lang="ru-RU" sz="30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/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КОМСОМОЛЬСКА-НА-АМУРЕ</a:t>
            </a:r>
          </a:p>
          <a:p>
            <a:pPr algn="ctr"/>
            <a:endParaRPr 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367" y="1139051"/>
            <a:ext cx="9793088" cy="2853196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/>
            <a:endParaRPr lang="ru-RU" sz="1600" b="1" i="1" dirty="0" smtClean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В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2024 году за счёт собственных средств города погашен муниципальный долг по заёмным средствам от кредитных организаций в сумме 130,0 млн рублей. По итогам 2024 года коммерческий муниципальный долг погашен полностью.</a:t>
            </a:r>
          </a:p>
          <a:p>
            <a:pPr algn="ctr"/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Вместе с тем, в связи с оказанной Комсомольску-на-Амуре на федеральном и краевом уровне помощью для погашения банковских заимствований, вырос муниципальный долг по бюджетным кредитам. </a:t>
            </a:r>
          </a:p>
          <a:p>
            <a:pPr algn="ctr"/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По состоянию на 01.01.2025 года он составил 1 млрд 743 млн рублей, его погашение предусмотрено в соответствии с графиками до 2028 и 2029 годов соответственно. 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915995"/>
              </p:ext>
            </p:extLst>
          </p:nvPr>
        </p:nvGraphicFramePr>
        <p:xfrm>
          <a:off x="223366" y="3881354"/>
          <a:ext cx="9670418" cy="266240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006215"/>
                <a:gridCol w="1831415"/>
                <a:gridCol w="1831415"/>
                <a:gridCol w="2001373"/>
              </a:tblGrid>
              <a:tr h="791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01.01.2023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01.01.2024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01.01.2025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9434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Долговые обязательства по коммерческому кредиту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321,7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7659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Долговые обязательства по бюджетному кредиту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1 596,8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1 742,7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1 742,7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2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57" y="163569"/>
            <a:ext cx="10009112" cy="103731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ПОВЫШЕНИЕ ФИНАНСОВОЙ ГРАМОТНОСТИ НАСЕЛЕНИЯ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1429" y="2307068"/>
            <a:ext cx="228035" cy="390983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0057" y="1200883"/>
            <a:ext cx="9650374" cy="232997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2024 года на постоянной основе осуществлялось содействие  участникам реализации региональной программы Хабаровского края «Повышение финансовой грамотности населения Хабаровского края на период до 2030 года». 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 по повышению финансовой грамотности принимали работники органов местного самоуправления и муниципальных учреждений, а также члены их семей.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официальном сайте органов местного самоуправления регулярно размещалась информация отделения Банка России о проведении онлайн-занятий, прохождении опросов по финансовой грамотности, также размещены информационные материалы в социальных сетях «Одноклассники», «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7557" y="2736987"/>
            <a:ext cx="228035" cy="390983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0057" y="1090537"/>
            <a:ext cx="9844258" cy="2423702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11" y="4649856"/>
            <a:ext cx="1720782" cy="211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0057" y="3600145"/>
            <a:ext cx="2755008" cy="852648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«Открытый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Комсомольска-на-Амуре»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5464" y="3666484"/>
            <a:ext cx="2632342" cy="719970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75" y="4649855"/>
            <a:ext cx="1746203" cy="211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61429" y="3565849"/>
            <a:ext cx="2697300" cy="868037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Комсомольска-на-Амуре»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96640" y="3665168"/>
            <a:ext cx="2268325" cy="574337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991" y="4635413"/>
            <a:ext cx="1720782" cy="213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291" y="4649855"/>
            <a:ext cx="1727024" cy="211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939200" y="3791484"/>
            <a:ext cx="1522364" cy="375594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7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15513" y="3712455"/>
            <a:ext cx="2030580" cy="375594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«Одноклассники»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1390" y="3666484"/>
            <a:ext cx="2632342" cy="719970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29268" y="3723023"/>
            <a:ext cx="1532296" cy="453031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371" y="171053"/>
            <a:ext cx="9806519" cy="103731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/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ПОВЫШЕНИЕ ФИНАНСОВОЙ ГРАМОТНОСТИ НАСЕЛЕНИЯ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1429" y="2307068"/>
            <a:ext cx="228035" cy="390983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6318" y="1342184"/>
            <a:ext cx="7050125" cy="28839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just"/>
            <a:r>
              <a:rPr lang="ru-RU" sz="2000" dirty="0"/>
              <a:t>В 2024 году Финансовым управлением совместно со структурными подразделениями администрации города Комсомольска-на-Амуре проведено 6 мероприятий  по финансовой грамотности населения, в которых приняли участия 637 человек. </a:t>
            </a:r>
          </a:p>
          <a:p>
            <a:pPr algn="just"/>
            <a:r>
              <a:rPr lang="ru-RU" sz="2000" dirty="0"/>
              <a:t>Финансовым управлением администрации города Комсомольска-на-Амуре Хабаровского края проведены  открытые уроки по финансовой грамотности населения для школьников.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07557" y="2736987"/>
            <a:ext cx="228035" cy="390983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16869" y="1276443"/>
            <a:ext cx="7149021" cy="2921088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135" y="4511840"/>
            <a:ext cx="3056465" cy="229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3" y="4511840"/>
            <a:ext cx="3056465" cy="229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55" y="4455528"/>
            <a:ext cx="3296916" cy="2348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4" y="1705865"/>
            <a:ext cx="2681966" cy="22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9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2721" y="0"/>
            <a:ext cx="10369152" cy="149897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/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ПУБЛИЧНЫЕ СЛУШАНИЯ ПО ОТЧЁТУ ОБ ИСПОЛНЕНИИ БЮДЖЕТА ГОРОДА КОМСОМОЛЬСКА-НА-АМУРЕ ЗА 2024 ГОД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9" y="2583321"/>
            <a:ext cx="3492388" cy="266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2"/>
          <p:cNvSpPr txBox="1">
            <a:spLocks noChangeArrowheads="1"/>
          </p:cNvSpPr>
          <p:nvPr/>
        </p:nvSpPr>
        <p:spPr bwMode="auto">
          <a:xfrm>
            <a:off x="3715755" y="1509984"/>
            <a:ext cx="6444716" cy="5516269"/>
          </a:xfrm>
          <a:prstGeom prst="rect">
            <a:avLst/>
          </a:prstGeom>
          <a:gradFill flip="none" rotWithShape="1">
            <a:gsLst>
              <a:gs pos="9000">
                <a:schemeClr val="bg1"/>
              </a:gs>
              <a:gs pos="60000">
                <a:schemeClr val="accent6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 lIns="86249" tIns="43124" rIns="86249" bIns="43124"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постановлением главы города Комсомольска-на-Амуре от 1 апреля 2025 года № 40, с 11 апреля по 25 апреля 2025 года включительно на территории города Комсомольска-на-Амуре проводились публичные слушания по отчёту об исполнении бюджета города Комсомольска-на-Амуре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за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посредством опубликования проекта решения Комсомольской-на-Амуре городской Думы «Об исполнении бюджета города Комсомольска-на-Амуре за 2024 год»  в газете «Дальневосточный Комсомольск» (от 11 апреля 2025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30), в официальном сетевом издании «ДВК - Медиа», на официальном сайте органов местного самоуправления города Комсомольска-на-Амуре в информационно-телекоммуникационной сети «Интернет».</a:t>
            </a:r>
          </a:p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Замечания и предложения от горожан принимались:</a:t>
            </a:r>
          </a:p>
          <a:p>
            <a:pPr algn="l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в письменном виде – в Финансовом управлении администрации города, г. Комсомольск-на-Амуре, ул. Кирова, д. 41, 6 этаж, кабинет № 2, с 9.00 до 18.00;</a:t>
            </a:r>
          </a:p>
          <a:p>
            <a:pPr algn="l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 электронном виде – по адресу электронной почты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gorfo1@yandex.ru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59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15A61E56-A20F-41BD-A3BB-704168C22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3946385"/>
              </p:ext>
            </p:extLst>
          </p:nvPr>
        </p:nvGraphicFramePr>
        <p:xfrm>
          <a:off x="295375" y="1295138"/>
          <a:ext cx="4752528" cy="2188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Текст 20">
            <a:extLst>
              <a:ext uri="{FF2B5EF4-FFF2-40B4-BE49-F238E27FC236}">
                <a16:creationId xmlns="" xmlns:a16="http://schemas.microsoft.com/office/drawing/2014/main" id="{1B0FFCF5-660E-4635-9B95-4EC45A6DED64}"/>
              </a:ext>
            </a:extLst>
          </p:cNvPr>
          <p:cNvSpPr txBox="1">
            <a:spLocks/>
          </p:cNvSpPr>
          <p:nvPr/>
        </p:nvSpPr>
        <p:spPr>
          <a:xfrm>
            <a:off x="161841" y="40424"/>
            <a:ext cx="9910762" cy="720080"/>
          </a:xfrm>
          <a:prstGeom prst="rect">
            <a:avLst/>
          </a:prstGeom>
        </p:spPr>
        <p:txBody>
          <a:bodyPr/>
          <a:lstStyle>
            <a:lvl1pPr marL="377873" indent="-377873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724" indent="-314894" algn="l" defTabSz="100766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576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407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237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069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899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730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561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ОБРАЩЕНИЯ ГРАЖДАН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B6A717D-CA92-4ED0-9693-02B4E0A6A506}"/>
              </a:ext>
            </a:extLst>
          </p:cNvPr>
          <p:cNvSpPr txBox="1"/>
          <p:nvPr/>
        </p:nvSpPr>
        <p:spPr>
          <a:xfrm>
            <a:off x="748804" y="898011"/>
            <a:ext cx="406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Атлас проблемных объектов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654514FC-341E-4335-AAC3-F954D67DDC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280693"/>
              </p:ext>
            </p:extLst>
          </p:nvPr>
        </p:nvGraphicFramePr>
        <p:xfrm>
          <a:off x="5731979" y="3267397"/>
          <a:ext cx="4528454" cy="3868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7" name="组合 8">
            <a:extLst>
              <a:ext uri="{FF2B5EF4-FFF2-40B4-BE49-F238E27FC236}">
                <a16:creationId xmlns="" xmlns:a16="http://schemas.microsoft.com/office/drawing/2014/main" id="{0EAF1CB6-2B0E-45E9-A8D2-BA5C934696B9}"/>
              </a:ext>
            </a:extLst>
          </p:cNvPr>
          <p:cNvGrpSpPr/>
          <p:nvPr/>
        </p:nvGrpSpPr>
        <p:grpSpPr>
          <a:xfrm>
            <a:off x="1634468" y="3570801"/>
            <a:ext cx="1862256" cy="3315831"/>
            <a:chOff x="3635154" y="1362030"/>
            <a:chExt cx="2533634" cy="5105706"/>
          </a:xfrm>
        </p:grpSpPr>
        <p:grpSp>
          <p:nvGrpSpPr>
            <p:cNvPr id="18" name="Group 29">
              <a:extLst>
                <a:ext uri="{FF2B5EF4-FFF2-40B4-BE49-F238E27FC236}">
                  <a16:creationId xmlns="" xmlns:a16="http://schemas.microsoft.com/office/drawing/2014/main" id="{1982B256-59DC-4D13-AC77-A95BC7E045C2}"/>
                </a:ext>
              </a:extLst>
            </p:cNvPr>
            <p:cNvGrpSpPr/>
            <p:nvPr/>
          </p:nvGrpSpPr>
          <p:grpSpPr>
            <a:xfrm>
              <a:off x="3635154" y="1362030"/>
              <a:ext cx="2533634" cy="5105706"/>
              <a:chOff x="3189614" y="1562392"/>
              <a:chExt cx="1474917" cy="3116662"/>
            </a:xfrm>
            <a:effectLst/>
          </p:grpSpPr>
          <p:sp>
            <p:nvSpPr>
              <p:cNvPr id="20" name="Freeform 86">
                <a:extLst>
                  <a:ext uri="{FF2B5EF4-FFF2-40B4-BE49-F238E27FC236}">
                    <a16:creationId xmlns="" xmlns:a16="http://schemas.microsoft.com/office/drawing/2014/main" id="{C3343721-A2B0-411D-A7F2-8EAFAD43BFDB}"/>
                  </a:ext>
                </a:extLst>
              </p:cNvPr>
              <p:cNvSpPr/>
              <p:nvPr/>
            </p:nvSpPr>
            <p:spPr>
              <a:xfrm>
                <a:off x="3205387" y="1579714"/>
                <a:ext cx="1459144" cy="3099340"/>
              </a:xfrm>
              <a:custGeom>
                <a:avLst/>
                <a:gdLst>
                  <a:gd name="connsiteX0" fmla="*/ 0 w 1459144"/>
                  <a:gd name="connsiteY0" fmla="*/ 176060 h 3099339"/>
                  <a:gd name="connsiteX1" fmla="*/ 51567 w 1459144"/>
                  <a:gd name="connsiteY1" fmla="*/ 51567 h 3099339"/>
                  <a:gd name="connsiteX2" fmla="*/ 176060 w 1459144"/>
                  <a:gd name="connsiteY2" fmla="*/ 0 h 3099339"/>
                  <a:gd name="connsiteX3" fmla="*/ 1283084 w 1459144"/>
                  <a:gd name="connsiteY3" fmla="*/ 0 h 3099339"/>
                  <a:gd name="connsiteX4" fmla="*/ 1407577 w 1459144"/>
                  <a:gd name="connsiteY4" fmla="*/ 51567 h 3099339"/>
                  <a:gd name="connsiteX5" fmla="*/ 1459144 w 1459144"/>
                  <a:gd name="connsiteY5" fmla="*/ 176060 h 3099339"/>
                  <a:gd name="connsiteX6" fmla="*/ 1459144 w 1459144"/>
                  <a:gd name="connsiteY6" fmla="*/ 2923279 h 3099339"/>
                  <a:gd name="connsiteX7" fmla="*/ 1407577 w 1459144"/>
                  <a:gd name="connsiteY7" fmla="*/ 3047772 h 3099339"/>
                  <a:gd name="connsiteX8" fmla="*/ 1283084 w 1459144"/>
                  <a:gd name="connsiteY8" fmla="*/ 3099339 h 3099339"/>
                  <a:gd name="connsiteX9" fmla="*/ 176060 w 1459144"/>
                  <a:gd name="connsiteY9" fmla="*/ 3099339 h 3099339"/>
                  <a:gd name="connsiteX10" fmla="*/ 51567 w 1459144"/>
                  <a:gd name="connsiteY10" fmla="*/ 3047772 h 3099339"/>
                  <a:gd name="connsiteX11" fmla="*/ 0 w 1459144"/>
                  <a:gd name="connsiteY11" fmla="*/ 2923279 h 3099339"/>
                  <a:gd name="connsiteX12" fmla="*/ 0 w 1459144"/>
                  <a:gd name="connsiteY12" fmla="*/ 176060 h 309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59144" h="3099339">
                    <a:moveTo>
                      <a:pt x="0" y="176060"/>
                    </a:moveTo>
                    <a:cubicBezTo>
                      <a:pt x="0" y="129366"/>
                      <a:pt x="18549" y="84584"/>
                      <a:pt x="51567" y="51567"/>
                    </a:cubicBezTo>
                    <a:cubicBezTo>
                      <a:pt x="84585" y="18549"/>
                      <a:pt x="129366" y="0"/>
                      <a:pt x="176060" y="0"/>
                    </a:cubicBezTo>
                    <a:lnTo>
                      <a:pt x="1283084" y="0"/>
                    </a:lnTo>
                    <a:cubicBezTo>
                      <a:pt x="1329778" y="0"/>
                      <a:pt x="1374560" y="18549"/>
                      <a:pt x="1407577" y="51567"/>
                    </a:cubicBezTo>
                    <a:cubicBezTo>
                      <a:pt x="1440595" y="84585"/>
                      <a:pt x="1459144" y="129366"/>
                      <a:pt x="1459144" y="176060"/>
                    </a:cubicBezTo>
                    <a:lnTo>
                      <a:pt x="1459144" y="2923279"/>
                    </a:lnTo>
                    <a:cubicBezTo>
                      <a:pt x="1459144" y="2969973"/>
                      <a:pt x="1440595" y="3014755"/>
                      <a:pt x="1407577" y="3047772"/>
                    </a:cubicBezTo>
                    <a:cubicBezTo>
                      <a:pt x="1374559" y="3080790"/>
                      <a:pt x="1329778" y="3099339"/>
                      <a:pt x="1283084" y="3099339"/>
                    </a:cubicBezTo>
                    <a:lnTo>
                      <a:pt x="176060" y="3099339"/>
                    </a:lnTo>
                    <a:cubicBezTo>
                      <a:pt x="129366" y="3099339"/>
                      <a:pt x="84584" y="3080790"/>
                      <a:pt x="51567" y="3047772"/>
                    </a:cubicBezTo>
                    <a:cubicBezTo>
                      <a:pt x="18549" y="3014754"/>
                      <a:pt x="0" y="2969973"/>
                      <a:pt x="0" y="2923279"/>
                    </a:cubicBezTo>
                    <a:lnTo>
                      <a:pt x="0" y="176060"/>
                    </a:lnTo>
                    <a:close/>
                  </a:path>
                </a:pathLst>
              </a:custGeom>
              <a:solidFill>
                <a:srgbClr val="0B253B"/>
              </a:solidFill>
              <a:ln>
                <a:noFill/>
              </a:ln>
              <a:effectLst>
                <a:outerShdw blurRad="177800" dist="88900" dir="2700000" sx="101000" sy="101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795" dirty="0">
                  <a:latin typeface="Panton" panose="00000500000000000000" pitchFamily="2" charset="-5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0AD53DD4-18F7-4AD0-8C62-8025DF39368E}"/>
                  </a:ext>
                </a:extLst>
              </p:cNvPr>
              <p:cNvGrpSpPr/>
              <p:nvPr/>
            </p:nvGrpSpPr>
            <p:grpSpPr>
              <a:xfrm>
                <a:off x="3189614" y="1991493"/>
                <a:ext cx="23662" cy="645898"/>
                <a:chOff x="3392428" y="1951545"/>
                <a:chExt cx="27432" cy="735419"/>
              </a:xfrm>
            </p:grpSpPr>
            <p:sp>
              <p:nvSpPr>
                <p:cNvPr id="27" name="Rectangle 108">
                  <a:extLst>
                    <a:ext uri="{FF2B5EF4-FFF2-40B4-BE49-F238E27FC236}">
                      <a16:creationId xmlns="" xmlns:a16="http://schemas.microsoft.com/office/drawing/2014/main" id="{0E78A2A2-E750-491E-B4CA-320E03A12617}"/>
                    </a:ext>
                  </a:extLst>
                </p:cNvPr>
                <p:cNvSpPr/>
                <p:nvPr/>
              </p:nvSpPr>
              <p:spPr>
                <a:xfrm>
                  <a:off x="3392428" y="1951545"/>
                  <a:ext cx="18288" cy="17282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95" dirty="0">
                    <a:latin typeface="Panton" panose="00000500000000000000" pitchFamily="2" charset="-5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Rectangle 117">
                  <a:extLst>
                    <a:ext uri="{FF2B5EF4-FFF2-40B4-BE49-F238E27FC236}">
                      <a16:creationId xmlns="" xmlns:a16="http://schemas.microsoft.com/office/drawing/2014/main" id="{0268671F-FD3B-490D-8B9F-F286894C0576}"/>
                    </a:ext>
                  </a:extLst>
                </p:cNvPr>
                <p:cNvSpPr/>
                <p:nvPr/>
              </p:nvSpPr>
              <p:spPr>
                <a:xfrm>
                  <a:off x="3401572" y="2289545"/>
                  <a:ext cx="18288" cy="11887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95" dirty="0">
                    <a:latin typeface="Panton" panose="00000500000000000000" pitchFamily="2" charset="-5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Rectangle 118">
                  <a:extLst>
                    <a:ext uri="{FF2B5EF4-FFF2-40B4-BE49-F238E27FC236}">
                      <a16:creationId xmlns="" xmlns:a16="http://schemas.microsoft.com/office/drawing/2014/main" id="{B5D19BC8-F5B7-4A04-9BF0-36E626E996AA}"/>
                    </a:ext>
                  </a:extLst>
                </p:cNvPr>
                <p:cNvSpPr/>
                <p:nvPr/>
              </p:nvSpPr>
              <p:spPr>
                <a:xfrm>
                  <a:off x="3401572" y="2568092"/>
                  <a:ext cx="18288" cy="11887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95" dirty="0">
                    <a:latin typeface="Panton" panose="00000500000000000000" pitchFamily="2" charset="-5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2" name="Freeform 93">
                <a:extLst>
                  <a:ext uri="{FF2B5EF4-FFF2-40B4-BE49-F238E27FC236}">
                    <a16:creationId xmlns="" xmlns:a16="http://schemas.microsoft.com/office/drawing/2014/main" id="{8AA298DD-5896-4EEB-B5AD-639CCE55F55F}"/>
                  </a:ext>
                </a:extLst>
              </p:cNvPr>
              <p:cNvSpPr/>
              <p:nvPr/>
            </p:nvSpPr>
            <p:spPr>
              <a:xfrm>
                <a:off x="3806686" y="4332856"/>
                <a:ext cx="256543" cy="261216"/>
              </a:xfrm>
              <a:custGeom>
                <a:avLst/>
                <a:gdLst>
                  <a:gd name="connsiteX0" fmla="*/ 0 w 256543"/>
                  <a:gd name="connsiteY0" fmla="*/ 130608 h 261216"/>
                  <a:gd name="connsiteX1" fmla="*/ 36755 w 256543"/>
                  <a:gd name="connsiteY1" fmla="*/ 39091 h 261216"/>
                  <a:gd name="connsiteX2" fmla="*/ 128272 w 256543"/>
                  <a:gd name="connsiteY2" fmla="*/ 0 h 261216"/>
                  <a:gd name="connsiteX3" fmla="*/ 219789 w 256543"/>
                  <a:gd name="connsiteY3" fmla="*/ 39091 h 261216"/>
                  <a:gd name="connsiteX4" fmla="*/ 256544 w 256543"/>
                  <a:gd name="connsiteY4" fmla="*/ 130608 h 261216"/>
                  <a:gd name="connsiteX5" fmla="*/ 219789 w 256543"/>
                  <a:gd name="connsiteY5" fmla="*/ 222125 h 261216"/>
                  <a:gd name="connsiteX6" fmla="*/ 128272 w 256543"/>
                  <a:gd name="connsiteY6" fmla="*/ 261216 h 261216"/>
                  <a:gd name="connsiteX7" fmla="*/ 36755 w 256543"/>
                  <a:gd name="connsiteY7" fmla="*/ 222125 h 261216"/>
                  <a:gd name="connsiteX8" fmla="*/ 0 w 256543"/>
                  <a:gd name="connsiteY8" fmla="*/ 130608 h 26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543" h="261216">
                    <a:moveTo>
                      <a:pt x="0" y="130608"/>
                    </a:moveTo>
                    <a:cubicBezTo>
                      <a:pt x="0" y="96377"/>
                      <a:pt x="13199" y="63514"/>
                      <a:pt x="36755" y="39091"/>
                    </a:cubicBezTo>
                    <a:cubicBezTo>
                      <a:pt x="60874" y="14086"/>
                      <a:pt x="93851" y="0"/>
                      <a:pt x="128272" y="0"/>
                    </a:cubicBezTo>
                    <a:cubicBezTo>
                      <a:pt x="162693" y="0"/>
                      <a:pt x="195670" y="14086"/>
                      <a:pt x="219789" y="39091"/>
                    </a:cubicBezTo>
                    <a:cubicBezTo>
                      <a:pt x="243346" y="63514"/>
                      <a:pt x="256544" y="96377"/>
                      <a:pt x="256544" y="130608"/>
                    </a:cubicBezTo>
                    <a:cubicBezTo>
                      <a:pt x="256544" y="164839"/>
                      <a:pt x="243345" y="197702"/>
                      <a:pt x="219789" y="222125"/>
                    </a:cubicBezTo>
                    <a:cubicBezTo>
                      <a:pt x="195670" y="247130"/>
                      <a:pt x="162693" y="261216"/>
                      <a:pt x="128272" y="261216"/>
                    </a:cubicBezTo>
                    <a:cubicBezTo>
                      <a:pt x="93851" y="261216"/>
                      <a:pt x="60874" y="247130"/>
                      <a:pt x="36755" y="222125"/>
                    </a:cubicBezTo>
                    <a:cubicBezTo>
                      <a:pt x="13198" y="197702"/>
                      <a:pt x="0" y="164839"/>
                      <a:pt x="0" y="130608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795" dirty="0">
                  <a:latin typeface="Panton" panose="00000500000000000000" pitchFamily="2" charset="-5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3" name="Freeform 96">
                <a:extLst>
                  <a:ext uri="{FF2B5EF4-FFF2-40B4-BE49-F238E27FC236}">
                    <a16:creationId xmlns="" xmlns:a16="http://schemas.microsoft.com/office/drawing/2014/main" id="{AC27057A-6605-4B5F-8C43-E0B62148F572}"/>
                  </a:ext>
                </a:extLst>
              </p:cNvPr>
              <p:cNvSpPr/>
              <p:nvPr/>
            </p:nvSpPr>
            <p:spPr>
              <a:xfrm>
                <a:off x="3306742" y="1997538"/>
                <a:ext cx="1256433" cy="2276759"/>
              </a:xfrm>
              <a:custGeom>
                <a:avLst/>
                <a:gdLst>
                  <a:gd name="connsiteX0" fmla="*/ 0 w 1256433"/>
                  <a:gd name="connsiteY0" fmla="*/ 0 h 2276759"/>
                  <a:gd name="connsiteX1" fmla="*/ 1256433 w 1256433"/>
                  <a:gd name="connsiteY1" fmla="*/ 0 h 2276759"/>
                  <a:gd name="connsiteX2" fmla="*/ 1256433 w 1256433"/>
                  <a:gd name="connsiteY2" fmla="*/ 2276759 h 2276759"/>
                  <a:gd name="connsiteX3" fmla="*/ 0 w 1256433"/>
                  <a:gd name="connsiteY3" fmla="*/ 2276759 h 2276759"/>
                  <a:gd name="connsiteX4" fmla="*/ 0 w 1256433"/>
                  <a:gd name="connsiteY4" fmla="*/ 0 h 22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433" h="2276759">
                    <a:moveTo>
                      <a:pt x="0" y="0"/>
                    </a:moveTo>
                    <a:lnTo>
                      <a:pt x="1256433" y="0"/>
                    </a:lnTo>
                    <a:lnTo>
                      <a:pt x="1256433" y="2276759"/>
                    </a:lnTo>
                    <a:lnTo>
                      <a:pt x="0" y="22767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795" dirty="0">
                  <a:latin typeface="Panton" panose="00000500000000000000" pitchFamily="2" charset="-5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Freeform 99">
                <a:extLst>
                  <a:ext uri="{FF2B5EF4-FFF2-40B4-BE49-F238E27FC236}">
                    <a16:creationId xmlns="" xmlns:a16="http://schemas.microsoft.com/office/drawing/2014/main" id="{E6A98307-6000-47BB-9BE7-66DC00FC7F41}"/>
                  </a:ext>
                </a:extLst>
              </p:cNvPr>
              <p:cNvSpPr/>
              <p:nvPr/>
            </p:nvSpPr>
            <p:spPr>
              <a:xfrm>
                <a:off x="3796931" y="1824436"/>
                <a:ext cx="276054" cy="32124"/>
              </a:xfrm>
              <a:custGeom>
                <a:avLst/>
                <a:gdLst>
                  <a:gd name="connsiteX0" fmla="*/ 0 w 276054"/>
                  <a:gd name="connsiteY0" fmla="*/ 16062 h 32124"/>
                  <a:gd name="connsiteX1" fmla="*/ 4704 w 276054"/>
                  <a:gd name="connsiteY1" fmla="*/ 4704 h 32124"/>
                  <a:gd name="connsiteX2" fmla="*/ 16062 w 276054"/>
                  <a:gd name="connsiteY2" fmla="*/ 0 h 32124"/>
                  <a:gd name="connsiteX3" fmla="*/ 259992 w 276054"/>
                  <a:gd name="connsiteY3" fmla="*/ 0 h 32124"/>
                  <a:gd name="connsiteX4" fmla="*/ 271350 w 276054"/>
                  <a:gd name="connsiteY4" fmla="*/ 4704 h 32124"/>
                  <a:gd name="connsiteX5" fmla="*/ 276054 w 276054"/>
                  <a:gd name="connsiteY5" fmla="*/ 16062 h 32124"/>
                  <a:gd name="connsiteX6" fmla="*/ 276054 w 276054"/>
                  <a:gd name="connsiteY6" fmla="*/ 16062 h 32124"/>
                  <a:gd name="connsiteX7" fmla="*/ 271350 w 276054"/>
                  <a:gd name="connsiteY7" fmla="*/ 27420 h 32124"/>
                  <a:gd name="connsiteX8" fmla="*/ 259992 w 276054"/>
                  <a:gd name="connsiteY8" fmla="*/ 32124 h 32124"/>
                  <a:gd name="connsiteX9" fmla="*/ 16062 w 276054"/>
                  <a:gd name="connsiteY9" fmla="*/ 32124 h 32124"/>
                  <a:gd name="connsiteX10" fmla="*/ 4704 w 276054"/>
                  <a:gd name="connsiteY10" fmla="*/ 27420 h 32124"/>
                  <a:gd name="connsiteX11" fmla="*/ 0 w 276054"/>
                  <a:gd name="connsiteY11" fmla="*/ 16062 h 3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6054" h="32124">
                    <a:moveTo>
                      <a:pt x="0" y="16062"/>
                    </a:moveTo>
                    <a:cubicBezTo>
                      <a:pt x="0" y="11802"/>
                      <a:pt x="1692" y="7717"/>
                      <a:pt x="4704" y="4704"/>
                    </a:cubicBezTo>
                    <a:cubicBezTo>
                      <a:pt x="7716" y="1692"/>
                      <a:pt x="11802" y="0"/>
                      <a:pt x="16062" y="0"/>
                    </a:cubicBezTo>
                    <a:lnTo>
                      <a:pt x="259992" y="0"/>
                    </a:lnTo>
                    <a:cubicBezTo>
                      <a:pt x="264252" y="0"/>
                      <a:pt x="268337" y="1692"/>
                      <a:pt x="271350" y="4704"/>
                    </a:cubicBezTo>
                    <a:cubicBezTo>
                      <a:pt x="274362" y="7716"/>
                      <a:pt x="276054" y="11802"/>
                      <a:pt x="276054" y="16062"/>
                    </a:cubicBezTo>
                    <a:lnTo>
                      <a:pt x="276054" y="16062"/>
                    </a:lnTo>
                    <a:cubicBezTo>
                      <a:pt x="276054" y="20322"/>
                      <a:pt x="274362" y="24407"/>
                      <a:pt x="271350" y="27420"/>
                    </a:cubicBezTo>
                    <a:cubicBezTo>
                      <a:pt x="268338" y="30432"/>
                      <a:pt x="264252" y="32124"/>
                      <a:pt x="259992" y="32124"/>
                    </a:cubicBezTo>
                    <a:lnTo>
                      <a:pt x="16062" y="32124"/>
                    </a:lnTo>
                    <a:cubicBezTo>
                      <a:pt x="11802" y="32124"/>
                      <a:pt x="7717" y="30432"/>
                      <a:pt x="4704" y="27420"/>
                    </a:cubicBezTo>
                    <a:cubicBezTo>
                      <a:pt x="1692" y="24408"/>
                      <a:pt x="0" y="20322"/>
                      <a:pt x="0" y="1606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795" dirty="0">
                  <a:latin typeface="Panton" panose="00000500000000000000" pitchFamily="2" charset="-5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Freeform 103">
                <a:extLst>
                  <a:ext uri="{FF2B5EF4-FFF2-40B4-BE49-F238E27FC236}">
                    <a16:creationId xmlns="" xmlns:a16="http://schemas.microsoft.com/office/drawing/2014/main" id="{BC5406D9-61E1-4674-B6DB-264136627EB4}"/>
                  </a:ext>
                </a:extLst>
              </p:cNvPr>
              <p:cNvSpPr/>
              <p:nvPr/>
            </p:nvSpPr>
            <p:spPr>
              <a:xfrm>
                <a:off x="3911556" y="1704426"/>
                <a:ext cx="46804" cy="47657"/>
              </a:xfrm>
              <a:custGeom>
                <a:avLst/>
                <a:gdLst>
                  <a:gd name="connsiteX0" fmla="*/ 0 w 46804"/>
                  <a:gd name="connsiteY0" fmla="*/ 23829 h 47657"/>
                  <a:gd name="connsiteX1" fmla="*/ 6705 w 46804"/>
                  <a:gd name="connsiteY1" fmla="*/ 7132 h 47657"/>
                  <a:gd name="connsiteX2" fmla="*/ 23402 w 46804"/>
                  <a:gd name="connsiteY2" fmla="*/ 0 h 47657"/>
                  <a:gd name="connsiteX3" fmla="*/ 40099 w 46804"/>
                  <a:gd name="connsiteY3" fmla="*/ 7132 h 47657"/>
                  <a:gd name="connsiteX4" fmla="*/ 46804 w 46804"/>
                  <a:gd name="connsiteY4" fmla="*/ 23829 h 47657"/>
                  <a:gd name="connsiteX5" fmla="*/ 40099 w 46804"/>
                  <a:gd name="connsiteY5" fmla="*/ 40526 h 47657"/>
                  <a:gd name="connsiteX6" fmla="*/ 23402 w 46804"/>
                  <a:gd name="connsiteY6" fmla="*/ 47658 h 47657"/>
                  <a:gd name="connsiteX7" fmla="*/ 6705 w 46804"/>
                  <a:gd name="connsiteY7" fmla="*/ 40526 h 47657"/>
                  <a:gd name="connsiteX8" fmla="*/ 0 w 46804"/>
                  <a:gd name="connsiteY8" fmla="*/ 23829 h 4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804" h="47657">
                    <a:moveTo>
                      <a:pt x="0" y="23829"/>
                    </a:moveTo>
                    <a:cubicBezTo>
                      <a:pt x="0" y="17584"/>
                      <a:pt x="2408" y="11588"/>
                      <a:pt x="6705" y="7132"/>
                    </a:cubicBezTo>
                    <a:cubicBezTo>
                      <a:pt x="11105" y="2570"/>
                      <a:pt x="17122" y="0"/>
                      <a:pt x="23402" y="0"/>
                    </a:cubicBezTo>
                    <a:cubicBezTo>
                      <a:pt x="29682" y="0"/>
                      <a:pt x="35698" y="2570"/>
                      <a:pt x="40099" y="7132"/>
                    </a:cubicBezTo>
                    <a:cubicBezTo>
                      <a:pt x="44397" y="11588"/>
                      <a:pt x="46804" y="17583"/>
                      <a:pt x="46804" y="23829"/>
                    </a:cubicBezTo>
                    <a:cubicBezTo>
                      <a:pt x="46804" y="30074"/>
                      <a:pt x="44396" y="36070"/>
                      <a:pt x="40099" y="40526"/>
                    </a:cubicBezTo>
                    <a:cubicBezTo>
                      <a:pt x="35699" y="45088"/>
                      <a:pt x="29682" y="47658"/>
                      <a:pt x="23402" y="47658"/>
                    </a:cubicBezTo>
                    <a:cubicBezTo>
                      <a:pt x="17122" y="47658"/>
                      <a:pt x="11106" y="45088"/>
                      <a:pt x="6705" y="40526"/>
                    </a:cubicBezTo>
                    <a:cubicBezTo>
                      <a:pt x="2407" y="36070"/>
                      <a:pt x="0" y="30075"/>
                      <a:pt x="0" y="2382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795" dirty="0">
                  <a:latin typeface="Panton" panose="00000500000000000000" pitchFamily="2" charset="-5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6" name="Freeform 104">
                <a:extLst>
                  <a:ext uri="{FF2B5EF4-FFF2-40B4-BE49-F238E27FC236}">
                    <a16:creationId xmlns="" xmlns:a16="http://schemas.microsoft.com/office/drawing/2014/main" id="{8A745679-C01C-46FE-9FE0-46130550FEB4}"/>
                  </a:ext>
                </a:extLst>
              </p:cNvPr>
              <p:cNvSpPr/>
              <p:nvPr/>
            </p:nvSpPr>
            <p:spPr>
              <a:xfrm>
                <a:off x="4293042" y="1562392"/>
                <a:ext cx="198758" cy="40154"/>
              </a:xfrm>
              <a:custGeom>
                <a:avLst/>
                <a:gdLst>
                  <a:gd name="connsiteX0" fmla="*/ 0 w 198758"/>
                  <a:gd name="connsiteY0" fmla="*/ 0 h 40154"/>
                  <a:gd name="connsiteX1" fmla="*/ 198758 w 198758"/>
                  <a:gd name="connsiteY1" fmla="*/ 0 h 40154"/>
                  <a:gd name="connsiteX2" fmla="*/ 198758 w 198758"/>
                  <a:gd name="connsiteY2" fmla="*/ 40154 h 40154"/>
                  <a:gd name="connsiteX3" fmla="*/ 0 w 198758"/>
                  <a:gd name="connsiteY3" fmla="*/ 40154 h 40154"/>
                  <a:gd name="connsiteX4" fmla="*/ 0 w 198758"/>
                  <a:gd name="connsiteY4" fmla="*/ 0 h 40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758" h="40154">
                    <a:moveTo>
                      <a:pt x="0" y="0"/>
                    </a:moveTo>
                    <a:lnTo>
                      <a:pt x="198758" y="0"/>
                    </a:lnTo>
                    <a:lnTo>
                      <a:pt x="198758" y="40154"/>
                    </a:lnTo>
                    <a:lnTo>
                      <a:pt x="0" y="40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795" dirty="0">
                  <a:latin typeface="Panton" panose="00000500000000000000" pitchFamily="2" charset="-5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9" name="矩形 7">
              <a:extLst>
                <a:ext uri="{FF2B5EF4-FFF2-40B4-BE49-F238E27FC236}">
                  <a16:creationId xmlns="" xmlns:a16="http://schemas.microsoft.com/office/drawing/2014/main" id="{BDBDF243-5FFB-4B35-9935-02E91E1EDCEA}"/>
                </a:ext>
              </a:extLst>
            </p:cNvPr>
            <p:cNvSpPr/>
            <p:nvPr/>
          </p:nvSpPr>
          <p:spPr>
            <a:xfrm>
              <a:off x="3836361" y="2073383"/>
              <a:ext cx="2158318" cy="3719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Panton" panose="00000500000000000000" pitchFamily="2" charset="-5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3" name="组合 15">
            <a:extLst>
              <a:ext uri="{FF2B5EF4-FFF2-40B4-BE49-F238E27FC236}">
                <a16:creationId xmlns="" xmlns:a16="http://schemas.microsoft.com/office/drawing/2014/main" id="{F01B984F-C013-4B25-91CF-91B17D7DCA67}"/>
              </a:ext>
            </a:extLst>
          </p:cNvPr>
          <p:cNvGrpSpPr/>
          <p:nvPr/>
        </p:nvGrpSpPr>
        <p:grpSpPr>
          <a:xfrm>
            <a:off x="1783316" y="4477254"/>
            <a:ext cx="1603544" cy="486133"/>
            <a:chOff x="4145825" y="3004764"/>
            <a:chExt cx="2158318" cy="935258"/>
          </a:xfr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lin ang="0" scaled="0"/>
          </a:gradFill>
        </p:grpSpPr>
        <p:sp>
          <p:nvSpPr>
            <p:cNvPr id="34" name="Rectangle 83">
              <a:extLst>
                <a:ext uri="{FF2B5EF4-FFF2-40B4-BE49-F238E27FC236}">
                  <a16:creationId xmlns="" xmlns:a16="http://schemas.microsoft.com/office/drawing/2014/main" id="{FD2C367F-39C6-4E00-9FE8-DBBD7B784E5E}"/>
                </a:ext>
              </a:extLst>
            </p:cNvPr>
            <p:cNvSpPr/>
            <p:nvPr/>
          </p:nvSpPr>
          <p:spPr>
            <a:xfrm>
              <a:off x="4145825" y="3004764"/>
              <a:ext cx="2158318" cy="929382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249" b="1" dirty="0">
                <a:solidFill>
                  <a:srgbClr val="14436A"/>
                </a:solidFill>
                <a:latin typeface="Panton" panose="00000500000000000000" pitchFamily="2" charset="-5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矩形 79">
              <a:extLst>
                <a:ext uri="{FF2B5EF4-FFF2-40B4-BE49-F238E27FC236}">
                  <a16:creationId xmlns="" xmlns:a16="http://schemas.microsoft.com/office/drawing/2014/main" id="{403D7140-4DBA-420F-B0D2-864EFCCACB2C}"/>
                </a:ext>
              </a:extLst>
            </p:cNvPr>
            <p:cNvSpPr/>
            <p:nvPr/>
          </p:nvSpPr>
          <p:spPr>
            <a:xfrm>
              <a:off x="4152599" y="3107707"/>
              <a:ext cx="2144769" cy="832315"/>
            </a:xfrm>
            <a:prstGeom prst="rect">
              <a:avLst/>
            </a:prstGeom>
            <a:noFill/>
          </p:spPr>
          <p:txBody>
            <a:bodyPr wrap="square" lIns="128528" tIns="64265" rIns="128528" bIns="64265">
              <a:spAutoFit/>
            </a:bodyPr>
            <a:lstStyle/>
            <a:p>
              <a:pPr algn="ctr"/>
              <a:r>
                <a:rPr lang="ru-RU" altLang="zh-CN" sz="1968" dirty="0">
                  <a:solidFill>
                    <a:srgbClr val="14436A"/>
                  </a:solidFill>
                  <a:latin typeface="Panton" panose="00000500000000000000" pitchFamily="2" charset="-52"/>
                  <a:ea typeface="微软雅黑" panose="020B0503020204020204" pitchFamily="34" charset="-122"/>
                  <a:cs typeface="+mn-ea"/>
                  <a:sym typeface="+mn-lt"/>
                </a:rPr>
                <a:t>33 %</a:t>
              </a:r>
              <a:endParaRPr lang="zh-CN" altLang="en-US" sz="1968" b="1" dirty="0">
                <a:solidFill>
                  <a:srgbClr val="14436A"/>
                </a:solidFill>
                <a:latin typeface="Panton" panose="00000500000000000000" pitchFamily="2" charset="-5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9" name="组合 16">
            <a:extLst>
              <a:ext uri="{FF2B5EF4-FFF2-40B4-BE49-F238E27FC236}">
                <a16:creationId xmlns="" xmlns:a16="http://schemas.microsoft.com/office/drawing/2014/main" id="{24DD3100-1354-4009-A0B7-155685977496}"/>
              </a:ext>
            </a:extLst>
          </p:cNvPr>
          <p:cNvGrpSpPr/>
          <p:nvPr/>
        </p:nvGrpSpPr>
        <p:grpSpPr>
          <a:xfrm>
            <a:off x="1776618" y="4960796"/>
            <a:ext cx="1603544" cy="484394"/>
            <a:chOff x="4145825" y="3934146"/>
            <a:chExt cx="2158318" cy="931912"/>
          </a:xfrm>
          <a:solidFill>
            <a:srgbClr val="275F85"/>
          </a:solidFill>
        </p:grpSpPr>
        <p:sp>
          <p:nvSpPr>
            <p:cNvPr id="40" name="Rectangle 84">
              <a:extLst>
                <a:ext uri="{FF2B5EF4-FFF2-40B4-BE49-F238E27FC236}">
                  <a16:creationId xmlns="" xmlns:a16="http://schemas.microsoft.com/office/drawing/2014/main" id="{8A2EB7D7-85C7-41F1-9AB4-1C761CB12A19}"/>
                </a:ext>
              </a:extLst>
            </p:cNvPr>
            <p:cNvSpPr/>
            <p:nvPr/>
          </p:nvSpPr>
          <p:spPr>
            <a:xfrm>
              <a:off x="4145825" y="3934146"/>
              <a:ext cx="2158318" cy="92938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968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anton" panose="00000500000000000000" pitchFamily="2" charset="-5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1" name="矩形 81">
              <a:extLst>
                <a:ext uri="{FF2B5EF4-FFF2-40B4-BE49-F238E27FC236}">
                  <a16:creationId xmlns="" xmlns:a16="http://schemas.microsoft.com/office/drawing/2014/main" id="{0B6F8B7B-FA22-4CC0-930A-580E57AB9238}"/>
                </a:ext>
              </a:extLst>
            </p:cNvPr>
            <p:cNvSpPr/>
            <p:nvPr/>
          </p:nvSpPr>
          <p:spPr>
            <a:xfrm>
              <a:off x="4152599" y="4033127"/>
              <a:ext cx="2144769" cy="832931"/>
            </a:xfrm>
            <a:prstGeom prst="rect">
              <a:avLst/>
            </a:prstGeom>
            <a:grpFill/>
          </p:spPr>
          <p:txBody>
            <a:bodyPr wrap="square" lIns="128528" tIns="64265" rIns="128528" bIns="64265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97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Panton" panose="00000500000000000000" pitchFamily="2" charset="-52"/>
                  <a:ea typeface="微软雅黑" panose="020B0503020204020204" pitchFamily="34" charset="-122"/>
                  <a:cs typeface="+mn-ea"/>
                  <a:sym typeface="+mn-lt"/>
                </a:rPr>
                <a:t>7 %</a:t>
              </a:r>
              <a:endParaRPr kumimoji="0" lang="zh-CN" altLang="en-US" sz="197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anton" panose="00000500000000000000" pitchFamily="2" charset="-5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2" name="组合 14">
            <a:extLst>
              <a:ext uri="{FF2B5EF4-FFF2-40B4-BE49-F238E27FC236}">
                <a16:creationId xmlns="" xmlns:a16="http://schemas.microsoft.com/office/drawing/2014/main" id="{F51BA82D-3AA0-4723-BBAE-76C6F710BB5E}"/>
              </a:ext>
            </a:extLst>
          </p:cNvPr>
          <p:cNvGrpSpPr/>
          <p:nvPr/>
        </p:nvGrpSpPr>
        <p:grpSpPr>
          <a:xfrm>
            <a:off x="1783968" y="3995772"/>
            <a:ext cx="1611074" cy="483079"/>
            <a:chOff x="4145825" y="2075383"/>
            <a:chExt cx="2168453" cy="929382"/>
          </a:xfrm>
        </p:grpSpPr>
        <p:sp>
          <p:nvSpPr>
            <p:cNvPr id="43" name="Rectangle 82">
              <a:extLst>
                <a:ext uri="{FF2B5EF4-FFF2-40B4-BE49-F238E27FC236}">
                  <a16:creationId xmlns="" xmlns:a16="http://schemas.microsoft.com/office/drawing/2014/main" id="{A6B8B5B3-0F5A-45D6-A712-F76F59ED09CE}"/>
                </a:ext>
              </a:extLst>
            </p:cNvPr>
            <p:cNvSpPr/>
            <p:nvPr/>
          </p:nvSpPr>
          <p:spPr>
            <a:xfrm>
              <a:off x="4145825" y="2075383"/>
              <a:ext cx="2158318" cy="929382"/>
            </a:xfrm>
            <a:prstGeom prst="rect">
              <a:avLst/>
            </a:prstGeom>
            <a:solidFill>
              <a:srgbClr val="1F4C6B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49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anton" panose="00000500000000000000" pitchFamily="2" charset="-52"/>
                <a:ea typeface="微软雅黑" panose="020B0503020204020204" pitchFamily="34" charset="-122"/>
                <a:cs typeface="+mn-cs"/>
                <a:sym typeface="+mn-lt"/>
              </a:endParaRPr>
            </a:p>
          </p:txBody>
        </p:sp>
        <p:sp>
          <p:nvSpPr>
            <p:cNvPr id="44" name="矩形 77">
              <a:extLst>
                <a:ext uri="{FF2B5EF4-FFF2-40B4-BE49-F238E27FC236}">
                  <a16:creationId xmlns="" xmlns:a16="http://schemas.microsoft.com/office/drawing/2014/main" id="{8262704F-6362-4665-8090-0A46CDAA0C27}"/>
                </a:ext>
              </a:extLst>
            </p:cNvPr>
            <p:cNvSpPr/>
            <p:nvPr/>
          </p:nvSpPr>
          <p:spPr>
            <a:xfrm>
              <a:off x="4169509" y="2124832"/>
              <a:ext cx="2144769" cy="832315"/>
            </a:xfrm>
            <a:prstGeom prst="rect">
              <a:avLst/>
            </a:prstGeom>
          </p:spPr>
          <p:txBody>
            <a:bodyPr wrap="square" lIns="128528" tIns="64265" rIns="128528" bIns="64265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968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Panton" panose="00000500000000000000" pitchFamily="2" charset="-52"/>
                  <a:ea typeface="微软雅黑" panose="020B0503020204020204" pitchFamily="34" charset="-122"/>
                  <a:cs typeface="+mn-ea"/>
                  <a:sym typeface="+mn-lt"/>
                </a:rPr>
                <a:t>48 %</a:t>
              </a:r>
              <a:endParaRPr kumimoji="0" lang="zh-CN" altLang="en-US" sz="1968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anton" panose="00000500000000000000" pitchFamily="2" charset="-5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46" name="Rectangle 85">
            <a:extLst>
              <a:ext uri="{FF2B5EF4-FFF2-40B4-BE49-F238E27FC236}">
                <a16:creationId xmlns="" xmlns:a16="http://schemas.microsoft.com/office/drawing/2014/main" id="{9E96C063-CEBB-41DC-89FD-FC1EA9E1B0B3}"/>
              </a:ext>
            </a:extLst>
          </p:cNvPr>
          <p:cNvSpPr/>
          <p:nvPr/>
        </p:nvSpPr>
        <p:spPr>
          <a:xfrm>
            <a:off x="1778748" y="5440683"/>
            <a:ext cx="1603544" cy="483079"/>
          </a:xfrm>
          <a:prstGeom prst="rect">
            <a:avLst/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lin ang="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altLang="zh-CN" sz="1968" dirty="0">
                <a:solidFill>
                  <a:srgbClr val="14436A"/>
                </a:solidFill>
                <a:latin typeface="Panton" panose="00000500000000000000" pitchFamily="2" charset="-52"/>
                <a:ea typeface="微软雅黑" panose="020B0503020204020204" pitchFamily="34" charset="-122"/>
                <a:cs typeface="+mn-ea"/>
                <a:sym typeface="+mn-lt"/>
              </a:rPr>
              <a:t>6 %</a:t>
            </a:r>
            <a:endParaRPr lang="zh-CN" altLang="en-US" sz="1968" dirty="0">
              <a:solidFill>
                <a:srgbClr val="14436A"/>
              </a:solidFill>
              <a:latin typeface="Panton" panose="00000500000000000000" pitchFamily="2" charset="-5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50" name="组合 16">
            <a:extLst>
              <a:ext uri="{FF2B5EF4-FFF2-40B4-BE49-F238E27FC236}">
                <a16:creationId xmlns="" xmlns:a16="http://schemas.microsoft.com/office/drawing/2014/main" id="{9A09D48F-5005-494A-80F3-B214231763D6}"/>
              </a:ext>
            </a:extLst>
          </p:cNvPr>
          <p:cNvGrpSpPr/>
          <p:nvPr/>
        </p:nvGrpSpPr>
        <p:grpSpPr>
          <a:xfrm>
            <a:off x="1788676" y="5940243"/>
            <a:ext cx="1603544" cy="484394"/>
            <a:chOff x="4145825" y="3934146"/>
            <a:chExt cx="2158318" cy="931912"/>
          </a:xfrm>
          <a:solidFill>
            <a:srgbClr val="275F85"/>
          </a:solidFill>
        </p:grpSpPr>
        <p:sp>
          <p:nvSpPr>
            <p:cNvPr id="51" name="Rectangle 84">
              <a:extLst>
                <a:ext uri="{FF2B5EF4-FFF2-40B4-BE49-F238E27FC236}">
                  <a16:creationId xmlns="" xmlns:a16="http://schemas.microsoft.com/office/drawing/2014/main" id="{DE45E90D-C1BC-458E-8FAD-06255A1BD64C}"/>
                </a:ext>
              </a:extLst>
            </p:cNvPr>
            <p:cNvSpPr/>
            <p:nvPr/>
          </p:nvSpPr>
          <p:spPr>
            <a:xfrm>
              <a:off x="4145825" y="3934146"/>
              <a:ext cx="2158318" cy="92938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968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anton" panose="00000500000000000000" pitchFamily="2" charset="-5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2" name="矩形 81">
              <a:extLst>
                <a:ext uri="{FF2B5EF4-FFF2-40B4-BE49-F238E27FC236}">
                  <a16:creationId xmlns="" xmlns:a16="http://schemas.microsoft.com/office/drawing/2014/main" id="{5C83B70E-CB48-4920-A7D7-EBC58E922010}"/>
                </a:ext>
              </a:extLst>
            </p:cNvPr>
            <p:cNvSpPr/>
            <p:nvPr/>
          </p:nvSpPr>
          <p:spPr>
            <a:xfrm>
              <a:off x="4152599" y="4033127"/>
              <a:ext cx="2144769" cy="832931"/>
            </a:xfrm>
            <a:prstGeom prst="rect">
              <a:avLst/>
            </a:prstGeom>
            <a:grpFill/>
          </p:spPr>
          <p:txBody>
            <a:bodyPr wrap="square" lIns="128528" tIns="64265" rIns="128528" bIns="64265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97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Panton" panose="00000500000000000000" pitchFamily="2" charset="-52"/>
                  <a:ea typeface="微软雅黑" panose="020B0503020204020204" pitchFamily="34" charset="-122"/>
                  <a:cs typeface="+mn-ea"/>
                  <a:sym typeface="+mn-lt"/>
                </a:rPr>
                <a:t>6 %</a:t>
              </a:r>
              <a:endParaRPr kumimoji="0" lang="zh-CN" altLang="en-US" sz="197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anton" panose="00000500000000000000" pitchFamily="2" charset="-5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54" name="Rectangle 64">
            <a:extLst>
              <a:ext uri="{FF2B5EF4-FFF2-40B4-BE49-F238E27FC236}">
                <a16:creationId xmlns="" xmlns:a16="http://schemas.microsoft.com/office/drawing/2014/main" id="{8A1ADCFC-D749-43DA-88C9-222F3FE54F5B}"/>
              </a:ext>
            </a:extLst>
          </p:cNvPr>
          <p:cNvSpPr/>
          <p:nvPr/>
        </p:nvSpPr>
        <p:spPr>
          <a:xfrm>
            <a:off x="1095517" y="3986115"/>
            <a:ext cx="556011" cy="483924"/>
          </a:xfrm>
          <a:prstGeom prst="rect">
            <a:avLst/>
          </a:prstGeom>
          <a:solidFill>
            <a:srgbClr val="1F4C6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406" tIns="48203" rIns="96406" bIns="4820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5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55" name="Rectangle 65">
            <a:extLst>
              <a:ext uri="{FF2B5EF4-FFF2-40B4-BE49-F238E27FC236}">
                <a16:creationId xmlns="" xmlns:a16="http://schemas.microsoft.com/office/drawing/2014/main" id="{20A05B72-447D-453D-9657-5B4C4309405E}"/>
              </a:ext>
            </a:extLst>
          </p:cNvPr>
          <p:cNvSpPr/>
          <p:nvPr/>
        </p:nvSpPr>
        <p:spPr>
          <a:xfrm>
            <a:off x="384059" y="4465437"/>
            <a:ext cx="1267469" cy="483924"/>
          </a:xfrm>
          <a:prstGeom prst="rect">
            <a:avLst/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406" tIns="48203" rIns="96406" bIns="4820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5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56" name="Rectangle 66">
            <a:extLst>
              <a:ext uri="{FF2B5EF4-FFF2-40B4-BE49-F238E27FC236}">
                <a16:creationId xmlns="" xmlns:a16="http://schemas.microsoft.com/office/drawing/2014/main" id="{29CF5C78-E32E-4857-8896-5004BE8C0856}"/>
              </a:ext>
            </a:extLst>
          </p:cNvPr>
          <p:cNvSpPr/>
          <p:nvPr/>
        </p:nvSpPr>
        <p:spPr>
          <a:xfrm>
            <a:off x="1009523" y="4932769"/>
            <a:ext cx="642005" cy="483924"/>
          </a:xfrm>
          <a:prstGeom prst="rect">
            <a:avLst/>
          </a:prstGeom>
          <a:solidFill>
            <a:srgbClr val="275F8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406" tIns="48203" rIns="96406" bIns="4820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5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57" name="Rectangle 69">
            <a:extLst>
              <a:ext uri="{FF2B5EF4-FFF2-40B4-BE49-F238E27FC236}">
                <a16:creationId xmlns="" xmlns:a16="http://schemas.microsoft.com/office/drawing/2014/main" id="{C7576EA6-0820-4F4E-AFD5-1B67FFA76AF6}"/>
              </a:ext>
            </a:extLst>
          </p:cNvPr>
          <p:cNvSpPr/>
          <p:nvPr/>
        </p:nvSpPr>
        <p:spPr>
          <a:xfrm>
            <a:off x="338386" y="5442324"/>
            <a:ext cx="1313142" cy="483924"/>
          </a:xfrm>
          <a:prstGeom prst="rect">
            <a:avLst/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406" tIns="48203" rIns="96406" bIns="4820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5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grpSp>
        <p:nvGrpSpPr>
          <p:cNvPr id="58" name="组合 9">
            <a:extLst>
              <a:ext uri="{FF2B5EF4-FFF2-40B4-BE49-F238E27FC236}">
                <a16:creationId xmlns="" xmlns:a16="http://schemas.microsoft.com/office/drawing/2014/main" id="{364DA7ED-EFA7-4A55-8214-DBD51F294737}"/>
              </a:ext>
            </a:extLst>
          </p:cNvPr>
          <p:cNvGrpSpPr/>
          <p:nvPr/>
        </p:nvGrpSpPr>
        <p:grpSpPr>
          <a:xfrm>
            <a:off x="901005" y="3992466"/>
            <a:ext cx="454276" cy="461510"/>
            <a:chOff x="2186137" y="1965509"/>
            <a:chExt cx="1138461" cy="1138461"/>
          </a:xfrm>
        </p:grpSpPr>
        <p:sp>
          <p:nvSpPr>
            <p:cNvPr id="59" name="椭圆 53">
              <a:extLst>
                <a:ext uri="{FF2B5EF4-FFF2-40B4-BE49-F238E27FC236}">
                  <a16:creationId xmlns="" xmlns:a16="http://schemas.microsoft.com/office/drawing/2014/main" id="{CD4F3597-9D12-4978-A410-7F5E975E6BD8}"/>
                </a:ext>
              </a:extLst>
            </p:cNvPr>
            <p:cNvSpPr/>
            <p:nvPr/>
          </p:nvSpPr>
          <p:spPr>
            <a:xfrm>
              <a:off x="2186137" y="1965509"/>
              <a:ext cx="1138461" cy="1138461"/>
            </a:xfrm>
            <a:prstGeom prst="ellipse">
              <a:avLst/>
            </a:prstGeom>
            <a:gradFill rotWithShape="1">
              <a:gsLst>
                <a:gs pos="63000">
                  <a:srgbClr val="ECECEC"/>
                </a:gs>
                <a:gs pos="100000">
                  <a:srgbClr val="F7F7F7"/>
                </a:gs>
                <a:gs pos="9000">
                  <a:srgbClr val="BEBEBE"/>
                </a:gs>
              </a:gsLst>
              <a:lin ang="4200000" scaled="0"/>
            </a:gra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4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0" name="组合 6">
              <a:extLst>
                <a:ext uri="{FF2B5EF4-FFF2-40B4-BE49-F238E27FC236}">
                  <a16:creationId xmlns="" xmlns:a16="http://schemas.microsoft.com/office/drawing/2014/main" id="{5FFB0A41-54B6-4670-8326-DA598C1221AB}"/>
                </a:ext>
              </a:extLst>
            </p:cNvPr>
            <p:cNvGrpSpPr/>
            <p:nvPr/>
          </p:nvGrpSpPr>
          <p:grpSpPr>
            <a:xfrm>
              <a:off x="2498362" y="2275980"/>
              <a:ext cx="548883" cy="549604"/>
              <a:chOff x="2115194" y="2022668"/>
              <a:chExt cx="885481" cy="886645"/>
            </a:xfrm>
            <a:solidFill>
              <a:schemeClr val="accent1"/>
            </a:solidFill>
          </p:grpSpPr>
          <p:sp>
            <p:nvSpPr>
              <p:cNvPr id="61" name="Freeform 611">
                <a:extLst>
                  <a:ext uri="{FF2B5EF4-FFF2-40B4-BE49-F238E27FC236}">
                    <a16:creationId xmlns="" xmlns:a16="http://schemas.microsoft.com/office/drawing/2014/main" id="{E678061B-7D69-4C05-91C6-1456770D2A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11759" y="2541230"/>
                <a:ext cx="378501" cy="368083"/>
              </a:xfrm>
              <a:custGeom>
                <a:avLst/>
                <a:gdLst>
                  <a:gd name="T0" fmla="*/ 27 w 124"/>
                  <a:gd name="T1" fmla="*/ 1 h 121"/>
                  <a:gd name="T2" fmla="*/ 31 w 124"/>
                  <a:gd name="T3" fmla="*/ 8 h 121"/>
                  <a:gd name="T4" fmla="*/ 23 w 124"/>
                  <a:gd name="T5" fmla="*/ 17 h 121"/>
                  <a:gd name="T6" fmla="*/ 16 w 124"/>
                  <a:gd name="T7" fmla="*/ 24 h 121"/>
                  <a:gd name="T8" fmla="*/ 0 w 124"/>
                  <a:gd name="T9" fmla="*/ 34 h 121"/>
                  <a:gd name="T10" fmla="*/ 51 w 124"/>
                  <a:gd name="T11" fmla="*/ 85 h 121"/>
                  <a:gd name="T12" fmla="*/ 75 w 124"/>
                  <a:gd name="T13" fmla="*/ 117 h 121"/>
                  <a:gd name="T14" fmla="*/ 88 w 124"/>
                  <a:gd name="T15" fmla="*/ 121 h 121"/>
                  <a:gd name="T16" fmla="*/ 124 w 124"/>
                  <a:gd name="T17" fmla="*/ 85 h 121"/>
                  <a:gd name="T18" fmla="*/ 120 w 124"/>
                  <a:gd name="T19" fmla="*/ 72 h 121"/>
                  <a:gd name="T20" fmla="*/ 88 w 124"/>
                  <a:gd name="T21" fmla="*/ 48 h 121"/>
                  <a:gd name="T22" fmla="*/ 40 w 124"/>
                  <a:gd name="T23" fmla="*/ 0 h 121"/>
                  <a:gd name="T24" fmla="*/ 35 w 124"/>
                  <a:gd name="T25" fmla="*/ 5 h 121"/>
                  <a:gd name="T26" fmla="*/ 27 w 124"/>
                  <a:gd name="T27" fmla="*/ 1 h 121"/>
                  <a:gd name="T28" fmla="*/ 85 w 124"/>
                  <a:gd name="T29" fmla="*/ 66 h 121"/>
                  <a:gd name="T30" fmla="*/ 100 w 124"/>
                  <a:gd name="T31" fmla="*/ 81 h 121"/>
                  <a:gd name="T32" fmla="*/ 85 w 124"/>
                  <a:gd name="T33" fmla="*/ 96 h 121"/>
                  <a:gd name="T34" fmla="*/ 70 w 124"/>
                  <a:gd name="T35" fmla="*/ 81 h 121"/>
                  <a:gd name="T36" fmla="*/ 85 w 124"/>
                  <a:gd name="T37" fmla="*/ 6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4" h="121">
                    <a:moveTo>
                      <a:pt x="27" y="1"/>
                    </a:moveTo>
                    <a:cubicBezTo>
                      <a:pt x="31" y="8"/>
                      <a:pt x="31" y="8"/>
                      <a:pt x="31" y="8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1" y="29"/>
                      <a:pt x="6" y="32"/>
                      <a:pt x="0" y="34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75" y="117"/>
                      <a:pt x="75" y="117"/>
                      <a:pt x="75" y="117"/>
                    </a:cubicBezTo>
                    <a:cubicBezTo>
                      <a:pt x="88" y="121"/>
                      <a:pt x="88" y="121"/>
                      <a:pt x="88" y="121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20" y="72"/>
                      <a:pt x="120" y="72"/>
                      <a:pt x="120" y="72"/>
                    </a:cubicBezTo>
                    <a:cubicBezTo>
                      <a:pt x="88" y="48"/>
                      <a:pt x="88" y="48"/>
                      <a:pt x="88" y="48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5" y="5"/>
                      <a:pt x="35" y="5"/>
                      <a:pt x="35" y="5"/>
                    </a:cubicBezTo>
                    <a:lnTo>
                      <a:pt x="27" y="1"/>
                    </a:lnTo>
                    <a:close/>
                    <a:moveTo>
                      <a:pt x="85" y="66"/>
                    </a:moveTo>
                    <a:cubicBezTo>
                      <a:pt x="93" y="66"/>
                      <a:pt x="100" y="73"/>
                      <a:pt x="100" y="81"/>
                    </a:cubicBezTo>
                    <a:cubicBezTo>
                      <a:pt x="100" y="90"/>
                      <a:pt x="93" y="96"/>
                      <a:pt x="85" y="96"/>
                    </a:cubicBezTo>
                    <a:cubicBezTo>
                      <a:pt x="76" y="96"/>
                      <a:pt x="70" y="90"/>
                      <a:pt x="70" y="81"/>
                    </a:cubicBezTo>
                    <a:cubicBezTo>
                      <a:pt x="70" y="73"/>
                      <a:pt x="76" y="66"/>
                      <a:pt x="85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8541" tIns="64270" rIns="128541" bIns="6427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2" name="Freeform 612">
                <a:extLst>
                  <a:ext uri="{FF2B5EF4-FFF2-40B4-BE49-F238E27FC236}">
                    <a16:creationId xmlns="" xmlns:a16="http://schemas.microsoft.com/office/drawing/2014/main" id="{CE670FC8-B7CC-4F60-BAB7-58FE0CF99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5196" y="2034248"/>
                <a:ext cx="392390" cy="392392"/>
              </a:xfrm>
              <a:custGeom>
                <a:avLst/>
                <a:gdLst>
                  <a:gd name="T0" fmla="*/ 105 w 129"/>
                  <a:gd name="T1" fmla="*/ 102 h 129"/>
                  <a:gd name="T2" fmla="*/ 113 w 129"/>
                  <a:gd name="T3" fmla="*/ 93 h 129"/>
                  <a:gd name="T4" fmla="*/ 121 w 129"/>
                  <a:gd name="T5" fmla="*/ 97 h 129"/>
                  <a:gd name="T6" fmla="*/ 117 w 129"/>
                  <a:gd name="T7" fmla="*/ 90 h 129"/>
                  <a:gd name="T8" fmla="*/ 125 w 129"/>
                  <a:gd name="T9" fmla="*/ 82 h 129"/>
                  <a:gd name="T10" fmla="*/ 126 w 129"/>
                  <a:gd name="T11" fmla="*/ 81 h 129"/>
                  <a:gd name="T12" fmla="*/ 129 w 129"/>
                  <a:gd name="T13" fmla="*/ 67 h 129"/>
                  <a:gd name="T14" fmla="*/ 62 w 129"/>
                  <a:gd name="T15" fmla="*/ 0 h 129"/>
                  <a:gd name="T16" fmla="*/ 56 w 129"/>
                  <a:gd name="T17" fmla="*/ 6 h 129"/>
                  <a:gd name="T18" fmla="*/ 81 w 129"/>
                  <a:gd name="T19" fmla="*/ 46 h 129"/>
                  <a:gd name="T20" fmla="*/ 46 w 129"/>
                  <a:gd name="T21" fmla="*/ 81 h 129"/>
                  <a:gd name="T22" fmla="*/ 6 w 129"/>
                  <a:gd name="T23" fmla="*/ 56 h 129"/>
                  <a:gd name="T24" fmla="*/ 0 w 129"/>
                  <a:gd name="T25" fmla="*/ 62 h 129"/>
                  <a:gd name="T26" fmla="*/ 67 w 129"/>
                  <a:gd name="T27" fmla="*/ 129 h 129"/>
                  <a:gd name="T28" fmla="*/ 86 w 129"/>
                  <a:gd name="T29" fmla="*/ 123 h 129"/>
                  <a:gd name="T30" fmla="*/ 88 w 129"/>
                  <a:gd name="T31" fmla="*/ 125 h 129"/>
                  <a:gd name="T32" fmla="*/ 98 w 129"/>
                  <a:gd name="T33" fmla="*/ 109 h 129"/>
                  <a:gd name="T34" fmla="*/ 105 w 129"/>
                  <a:gd name="T35" fmla="*/ 10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9" h="129">
                    <a:moveTo>
                      <a:pt x="105" y="102"/>
                    </a:moveTo>
                    <a:cubicBezTo>
                      <a:pt x="113" y="93"/>
                      <a:pt x="113" y="93"/>
                      <a:pt x="113" y="93"/>
                    </a:cubicBezTo>
                    <a:cubicBezTo>
                      <a:pt x="121" y="97"/>
                      <a:pt x="121" y="97"/>
                      <a:pt x="121" y="97"/>
                    </a:cubicBezTo>
                    <a:cubicBezTo>
                      <a:pt x="117" y="90"/>
                      <a:pt x="117" y="90"/>
                      <a:pt x="117" y="90"/>
                    </a:cubicBezTo>
                    <a:cubicBezTo>
                      <a:pt x="125" y="82"/>
                      <a:pt x="125" y="82"/>
                      <a:pt x="125" y="82"/>
                    </a:cubicBezTo>
                    <a:cubicBezTo>
                      <a:pt x="126" y="81"/>
                      <a:pt x="126" y="81"/>
                      <a:pt x="126" y="81"/>
                    </a:cubicBezTo>
                    <a:cubicBezTo>
                      <a:pt x="128" y="76"/>
                      <a:pt x="129" y="71"/>
                      <a:pt x="129" y="67"/>
                    </a:cubicBezTo>
                    <a:cubicBezTo>
                      <a:pt x="129" y="33"/>
                      <a:pt x="96" y="0"/>
                      <a:pt x="62" y="0"/>
                    </a:cubicBezTo>
                    <a:cubicBezTo>
                      <a:pt x="62" y="0"/>
                      <a:pt x="58" y="4"/>
                      <a:pt x="56" y="6"/>
                    </a:cubicBezTo>
                    <a:cubicBezTo>
                      <a:pt x="83" y="33"/>
                      <a:pt x="81" y="29"/>
                      <a:pt x="81" y="46"/>
                    </a:cubicBezTo>
                    <a:cubicBezTo>
                      <a:pt x="81" y="59"/>
                      <a:pt x="59" y="81"/>
                      <a:pt x="46" y="81"/>
                    </a:cubicBezTo>
                    <a:cubicBezTo>
                      <a:pt x="29" y="81"/>
                      <a:pt x="34" y="84"/>
                      <a:pt x="6" y="56"/>
                    </a:cubicBezTo>
                    <a:cubicBezTo>
                      <a:pt x="4" y="58"/>
                      <a:pt x="0" y="62"/>
                      <a:pt x="0" y="62"/>
                    </a:cubicBezTo>
                    <a:cubicBezTo>
                      <a:pt x="1" y="96"/>
                      <a:pt x="33" y="129"/>
                      <a:pt x="67" y="129"/>
                    </a:cubicBezTo>
                    <a:cubicBezTo>
                      <a:pt x="73" y="129"/>
                      <a:pt x="80" y="127"/>
                      <a:pt x="86" y="123"/>
                    </a:cubicBezTo>
                    <a:cubicBezTo>
                      <a:pt x="88" y="125"/>
                      <a:pt x="88" y="125"/>
                      <a:pt x="88" y="125"/>
                    </a:cubicBezTo>
                    <a:cubicBezTo>
                      <a:pt x="90" y="119"/>
                      <a:pt x="93" y="114"/>
                      <a:pt x="98" y="109"/>
                    </a:cubicBezTo>
                    <a:lnTo>
                      <a:pt x="105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8541" tIns="64270" rIns="128541" bIns="6427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3" name="Freeform 613">
                <a:extLst>
                  <a:ext uri="{FF2B5EF4-FFF2-40B4-BE49-F238E27FC236}">
                    <a16:creationId xmlns="" xmlns:a16="http://schemas.microsoft.com/office/drawing/2014/main" id="{B0A4256B-74A2-409B-B5D4-84C6CA6DB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5194" y="2022668"/>
                <a:ext cx="885481" cy="875065"/>
              </a:xfrm>
              <a:custGeom>
                <a:avLst/>
                <a:gdLst>
                  <a:gd name="T0" fmla="*/ 280 w 291"/>
                  <a:gd name="T1" fmla="*/ 27 h 287"/>
                  <a:gd name="T2" fmla="*/ 260 w 291"/>
                  <a:gd name="T3" fmla="*/ 8 h 287"/>
                  <a:gd name="T4" fmla="*/ 241 w 291"/>
                  <a:gd name="T5" fmla="*/ 0 h 287"/>
                  <a:gd name="T6" fmla="*/ 222 w 291"/>
                  <a:gd name="T7" fmla="*/ 8 h 287"/>
                  <a:gd name="T8" fmla="*/ 137 w 291"/>
                  <a:gd name="T9" fmla="*/ 93 h 287"/>
                  <a:gd name="T10" fmla="*/ 133 w 291"/>
                  <a:gd name="T11" fmla="*/ 110 h 287"/>
                  <a:gd name="T12" fmla="*/ 122 w 291"/>
                  <a:gd name="T13" fmla="*/ 114 h 287"/>
                  <a:gd name="T14" fmla="*/ 116 w 291"/>
                  <a:gd name="T15" fmla="*/ 113 h 287"/>
                  <a:gd name="T16" fmla="*/ 109 w 291"/>
                  <a:gd name="T17" fmla="*/ 120 h 287"/>
                  <a:gd name="T18" fmla="*/ 109 w 291"/>
                  <a:gd name="T19" fmla="*/ 159 h 287"/>
                  <a:gd name="T20" fmla="*/ 110 w 291"/>
                  <a:gd name="T21" fmla="*/ 160 h 287"/>
                  <a:gd name="T22" fmla="*/ 44 w 291"/>
                  <a:gd name="T23" fmla="*/ 227 h 287"/>
                  <a:gd name="T24" fmla="*/ 26 w 291"/>
                  <a:gd name="T25" fmla="*/ 234 h 287"/>
                  <a:gd name="T26" fmla="*/ 0 w 291"/>
                  <a:gd name="T27" fmla="*/ 271 h 287"/>
                  <a:gd name="T28" fmla="*/ 17 w 291"/>
                  <a:gd name="T29" fmla="*/ 287 h 287"/>
                  <a:gd name="T30" fmla="*/ 54 w 291"/>
                  <a:gd name="T31" fmla="*/ 261 h 287"/>
                  <a:gd name="T32" fmla="*/ 60 w 291"/>
                  <a:gd name="T33" fmla="*/ 243 h 287"/>
                  <a:gd name="T34" fmla="*/ 127 w 291"/>
                  <a:gd name="T35" fmla="*/ 177 h 287"/>
                  <a:gd name="T36" fmla="*/ 129 w 291"/>
                  <a:gd name="T37" fmla="*/ 179 h 287"/>
                  <a:gd name="T38" fmla="*/ 148 w 291"/>
                  <a:gd name="T39" fmla="*/ 187 h 287"/>
                  <a:gd name="T40" fmla="*/ 167 w 291"/>
                  <a:gd name="T41" fmla="*/ 179 h 287"/>
                  <a:gd name="T42" fmla="*/ 175 w 291"/>
                  <a:gd name="T43" fmla="*/ 171 h 287"/>
                  <a:gd name="T44" fmla="*/ 178 w 291"/>
                  <a:gd name="T45" fmla="*/ 155 h 287"/>
                  <a:gd name="T46" fmla="*/ 190 w 291"/>
                  <a:gd name="T47" fmla="*/ 150 h 287"/>
                  <a:gd name="T48" fmla="*/ 195 w 291"/>
                  <a:gd name="T49" fmla="*/ 151 h 287"/>
                  <a:gd name="T50" fmla="*/ 280 w 291"/>
                  <a:gd name="T51" fmla="*/ 66 h 287"/>
                  <a:gd name="T52" fmla="*/ 280 w 291"/>
                  <a:gd name="T53" fmla="*/ 2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1" h="287">
                    <a:moveTo>
                      <a:pt x="280" y="27"/>
                    </a:moveTo>
                    <a:cubicBezTo>
                      <a:pt x="260" y="8"/>
                      <a:pt x="260" y="8"/>
                      <a:pt x="260" y="8"/>
                    </a:cubicBezTo>
                    <a:cubicBezTo>
                      <a:pt x="255" y="2"/>
                      <a:pt x="248" y="0"/>
                      <a:pt x="241" y="0"/>
                    </a:cubicBezTo>
                    <a:cubicBezTo>
                      <a:pt x="234" y="0"/>
                      <a:pt x="227" y="2"/>
                      <a:pt x="222" y="8"/>
                    </a:cubicBezTo>
                    <a:cubicBezTo>
                      <a:pt x="137" y="93"/>
                      <a:pt x="137" y="93"/>
                      <a:pt x="137" y="93"/>
                    </a:cubicBezTo>
                    <a:cubicBezTo>
                      <a:pt x="139" y="98"/>
                      <a:pt x="137" y="106"/>
                      <a:pt x="133" y="110"/>
                    </a:cubicBezTo>
                    <a:cubicBezTo>
                      <a:pt x="130" y="112"/>
                      <a:pt x="126" y="114"/>
                      <a:pt x="122" y="114"/>
                    </a:cubicBezTo>
                    <a:cubicBezTo>
                      <a:pt x="120" y="114"/>
                      <a:pt x="118" y="114"/>
                      <a:pt x="116" y="113"/>
                    </a:cubicBezTo>
                    <a:cubicBezTo>
                      <a:pt x="109" y="120"/>
                      <a:pt x="109" y="120"/>
                      <a:pt x="109" y="120"/>
                    </a:cubicBezTo>
                    <a:cubicBezTo>
                      <a:pt x="98" y="131"/>
                      <a:pt x="98" y="148"/>
                      <a:pt x="109" y="159"/>
                    </a:cubicBezTo>
                    <a:cubicBezTo>
                      <a:pt x="110" y="160"/>
                      <a:pt x="110" y="160"/>
                      <a:pt x="110" y="160"/>
                    </a:cubicBezTo>
                    <a:cubicBezTo>
                      <a:pt x="44" y="227"/>
                      <a:pt x="44" y="227"/>
                      <a:pt x="44" y="227"/>
                    </a:cubicBezTo>
                    <a:cubicBezTo>
                      <a:pt x="26" y="234"/>
                      <a:pt x="26" y="234"/>
                      <a:pt x="26" y="234"/>
                    </a:cubicBezTo>
                    <a:cubicBezTo>
                      <a:pt x="0" y="271"/>
                      <a:pt x="0" y="271"/>
                      <a:pt x="0" y="271"/>
                    </a:cubicBezTo>
                    <a:cubicBezTo>
                      <a:pt x="17" y="287"/>
                      <a:pt x="17" y="287"/>
                      <a:pt x="17" y="287"/>
                    </a:cubicBezTo>
                    <a:cubicBezTo>
                      <a:pt x="54" y="261"/>
                      <a:pt x="54" y="261"/>
                      <a:pt x="54" y="261"/>
                    </a:cubicBezTo>
                    <a:cubicBezTo>
                      <a:pt x="60" y="243"/>
                      <a:pt x="60" y="243"/>
                      <a:pt x="60" y="243"/>
                    </a:cubicBezTo>
                    <a:cubicBezTo>
                      <a:pt x="127" y="177"/>
                      <a:pt x="127" y="177"/>
                      <a:pt x="127" y="177"/>
                    </a:cubicBezTo>
                    <a:cubicBezTo>
                      <a:pt x="129" y="179"/>
                      <a:pt x="129" y="179"/>
                      <a:pt x="129" y="179"/>
                    </a:cubicBezTo>
                    <a:cubicBezTo>
                      <a:pt x="134" y="184"/>
                      <a:pt x="141" y="187"/>
                      <a:pt x="148" y="187"/>
                    </a:cubicBezTo>
                    <a:cubicBezTo>
                      <a:pt x="155" y="187"/>
                      <a:pt x="162" y="184"/>
                      <a:pt x="167" y="179"/>
                    </a:cubicBezTo>
                    <a:cubicBezTo>
                      <a:pt x="175" y="171"/>
                      <a:pt x="175" y="171"/>
                      <a:pt x="175" y="171"/>
                    </a:cubicBezTo>
                    <a:cubicBezTo>
                      <a:pt x="172" y="166"/>
                      <a:pt x="174" y="159"/>
                      <a:pt x="178" y="155"/>
                    </a:cubicBezTo>
                    <a:cubicBezTo>
                      <a:pt x="181" y="152"/>
                      <a:pt x="185" y="150"/>
                      <a:pt x="190" y="150"/>
                    </a:cubicBezTo>
                    <a:cubicBezTo>
                      <a:pt x="191" y="150"/>
                      <a:pt x="193" y="150"/>
                      <a:pt x="195" y="151"/>
                    </a:cubicBezTo>
                    <a:cubicBezTo>
                      <a:pt x="280" y="66"/>
                      <a:pt x="280" y="66"/>
                      <a:pt x="280" y="66"/>
                    </a:cubicBezTo>
                    <a:cubicBezTo>
                      <a:pt x="291" y="55"/>
                      <a:pt x="291" y="38"/>
                      <a:pt x="28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8541" tIns="64270" rIns="128541" bIns="6427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7" name="组合 10">
            <a:extLst>
              <a:ext uri="{FF2B5EF4-FFF2-40B4-BE49-F238E27FC236}">
                <a16:creationId xmlns="" xmlns:a16="http://schemas.microsoft.com/office/drawing/2014/main" id="{50AA16A2-C16F-4D32-BD13-3F7549A1BEAD}"/>
              </a:ext>
            </a:extLst>
          </p:cNvPr>
          <p:cNvGrpSpPr/>
          <p:nvPr/>
        </p:nvGrpSpPr>
        <p:grpSpPr>
          <a:xfrm>
            <a:off x="83020" y="4466107"/>
            <a:ext cx="473847" cy="454493"/>
            <a:chOff x="1338210" y="2896517"/>
            <a:chExt cx="1138461" cy="1138461"/>
          </a:xfrm>
        </p:grpSpPr>
        <p:sp>
          <p:nvSpPr>
            <p:cNvPr id="68" name="椭圆 64">
              <a:extLst>
                <a:ext uri="{FF2B5EF4-FFF2-40B4-BE49-F238E27FC236}">
                  <a16:creationId xmlns="" xmlns:a16="http://schemas.microsoft.com/office/drawing/2014/main" id="{B3125D13-2ECB-4BD8-9FBB-72EC9F9E5BFE}"/>
                </a:ext>
              </a:extLst>
            </p:cNvPr>
            <p:cNvSpPr/>
            <p:nvPr/>
          </p:nvSpPr>
          <p:spPr>
            <a:xfrm>
              <a:off x="1338210" y="2896517"/>
              <a:ext cx="1138461" cy="1138461"/>
            </a:xfrm>
            <a:prstGeom prst="ellipse">
              <a:avLst/>
            </a:prstGeom>
            <a:gradFill rotWithShape="1">
              <a:gsLst>
                <a:gs pos="63000">
                  <a:srgbClr val="ECECEC"/>
                </a:gs>
                <a:gs pos="100000">
                  <a:srgbClr val="F7F7F7"/>
                </a:gs>
                <a:gs pos="9000">
                  <a:srgbClr val="BEBEBE"/>
                </a:gs>
              </a:gsLst>
              <a:lin ang="4200000" scaled="0"/>
            </a:gradFill>
            <a:ln w="31750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4200000" scaled="0"/>
              </a:gradFill>
            </a:ln>
            <a:effectLst>
              <a:outerShdw blurRad="203200" dist="127000" dir="4200000" sx="102000" sy="102000" algn="ctr" rotWithShape="0">
                <a:sysClr val="windowText" lastClr="000000">
                  <a:lumMod val="90000"/>
                  <a:lumOff val="10000"/>
                  <a:alpha val="40000"/>
                </a:sys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9" name="Freeform 145">
              <a:extLst>
                <a:ext uri="{FF2B5EF4-FFF2-40B4-BE49-F238E27FC236}">
                  <a16:creationId xmlns="" xmlns:a16="http://schemas.microsoft.com/office/drawing/2014/main" id="{8DCF9C65-5C90-4AB1-B723-6619056E2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69040" y="3128247"/>
              <a:ext cx="676800" cy="675000"/>
            </a:xfrm>
            <a:custGeom>
              <a:avLst/>
              <a:gdLst>
                <a:gd name="T0" fmla="*/ 95 w 111"/>
                <a:gd name="T1" fmla="*/ 16 h 111"/>
                <a:gd name="T2" fmla="*/ 95 w 111"/>
                <a:gd name="T3" fmla="*/ 94 h 111"/>
                <a:gd name="T4" fmla="*/ 16 w 111"/>
                <a:gd name="T5" fmla="*/ 94 h 111"/>
                <a:gd name="T6" fmla="*/ 16 w 111"/>
                <a:gd name="T7" fmla="*/ 16 h 111"/>
                <a:gd name="T8" fmla="*/ 51 w 111"/>
                <a:gd name="T9" fmla="*/ 100 h 111"/>
                <a:gd name="T10" fmla="*/ 38 w 111"/>
                <a:gd name="T11" fmla="*/ 85 h 111"/>
                <a:gd name="T12" fmla="*/ 51 w 111"/>
                <a:gd name="T13" fmla="*/ 100 h 111"/>
                <a:gd name="T14" fmla="*/ 51 w 111"/>
                <a:gd name="T15" fmla="*/ 60 h 111"/>
                <a:gd name="T16" fmla="*/ 35 w 111"/>
                <a:gd name="T17" fmla="*/ 75 h 111"/>
                <a:gd name="T18" fmla="*/ 51 w 111"/>
                <a:gd name="T19" fmla="*/ 50 h 111"/>
                <a:gd name="T20" fmla="*/ 35 w 111"/>
                <a:gd name="T21" fmla="*/ 36 h 111"/>
                <a:gd name="T22" fmla="*/ 51 w 111"/>
                <a:gd name="T23" fmla="*/ 50 h 111"/>
                <a:gd name="T24" fmla="*/ 51 w 111"/>
                <a:gd name="T25" fmla="*/ 10 h 111"/>
                <a:gd name="T26" fmla="*/ 38 w 111"/>
                <a:gd name="T27" fmla="*/ 25 h 111"/>
                <a:gd name="T28" fmla="*/ 61 w 111"/>
                <a:gd name="T29" fmla="*/ 10 h 111"/>
                <a:gd name="T30" fmla="*/ 73 w 111"/>
                <a:gd name="T31" fmla="*/ 25 h 111"/>
                <a:gd name="T32" fmla="*/ 61 w 111"/>
                <a:gd name="T33" fmla="*/ 10 h 111"/>
                <a:gd name="T34" fmla="*/ 61 w 111"/>
                <a:gd name="T35" fmla="*/ 50 h 111"/>
                <a:gd name="T36" fmla="*/ 77 w 111"/>
                <a:gd name="T37" fmla="*/ 36 h 111"/>
                <a:gd name="T38" fmla="*/ 61 w 111"/>
                <a:gd name="T39" fmla="*/ 60 h 111"/>
                <a:gd name="T40" fmla="*/ 77 w 111"/>
                <a:gd name="T41" fmla="*/ 75 h 111"/>
                <a:gd name="T42" fmla="*/ 61 w 111"/>
                <a:gd name="T43" fmla="*/ 60 h 111"/>
                <a:gd name="T44" fmla="*/ 61 w 111"/>
                <a:gd name="T45" fmla="*/ 100 h 111"/>
                <a:gd name="T46" fmla="*/ 73 w 111"/>
                <a:gd name="T47" fmla="*/ 85 h 111"/>
                <a:gd name="T48" fmla="*/ 11 w 111"/>
                <a:gd name="T49" fmla="*/ 50 h 111"/>
                <a:gd name="T50" fmla="*/ 24 w 111"/>
                <a:gd name="T51" fmla="*/ 39 h 111"/>
                <a:gd name="T52" fmla="*/ 11 w 111"/>
                <a:gd name="T53" fmla="*/ 50 h 111"/>
                <a:gd name="T54" fmla="*/ 100 w 111"/>
                <a:gd name="T55" fmla="*/ 50 h 111"/>
                <a:gd name="T56" fmla="*/ 87 w 111"/>
                <a:gd name="T57" fmla="*/ 39 h 111"/>
                <a:gd name="T58" fmla="*/ 100 w 111"/>
                <a:gd name="T59" fmla="*/ 60 h 111"/>
                <a:gd name="T60" fmla="*/ 87 w 111"/>
                <a:gd name="T61" fmla="*/ 71 h 111"/>
                <a:gd name="T62" fmla="*/ 100 w 111"/>
                <a:gd name="T63" fmla="*/ 60 h 111"/>
                <a:gd name="T64" fmla="*/ 11 w 111"/>
                <a:gd name="T65" fmla="*/ 60 h 111"/>
                <a:gd name="T66" fmla="*/ 24 w 111"/>
                <a:gd name="T67" fmla="*/ 71 h 111"/>
                <a:gd name="T68" fmla="*/ 96 w 111"/>
                <a:gd name="T69" fmla="*/ 77 h 111"/>
                <a:gd name="T70" fmla="*/ 84 w 111"/>
                <a:gd name="T71" fmla="*/ 82 h 111"/>
                <a:gd name="T72" fmla="*/ 79 w 111"/>
                <a:gd name="T73" fmla="*/ 95 h 111"/>
                <a:gd name="T74" fmla="*/ 96 w 111"/>
                <a:gd name="T75" fmla="*/ 77 h 111"/>
                <a:gd name="T76" fmla="*/ 18 w 111"/>
                <a:gd name="T77" fmla="*/ 78 h 111"/>
                <a:gd name="T78" fmla="*/ 23 w 111"/>
                <a:gd name="T79" fmla="*/ 88 h 111"/>
                <a:gd name="T80" fmla="*/ 32 w 111"/>
                <a:gd name="T81" fmla="*/ 93 h 111"/>
                <a:gd name="T82" fmla="*/ 15 w 111"/>
                <a:gd name="T83" fmla="*/ 33 h 111"/>
                <a:gd name="T84" fmla="*/ 27 w 111"/>
                <a:gd name="T85" fmla="*/ 28 h 111"/>
                <a:gd name="T86" fmla="*/ 33 w 111"/>
                <a:gd name="T87" fmla="*/ 16 h 111"/>
                <a:gd name="T88" fmla="*/ 15 w 111"/>
                <a:gd name="T89" fmla="*/ 33 h 111"/>
                <a:gd name="T90" fmla="*/ 94 w 111"/>
                <a:gd name="T91" fmla="*/ 32 h 111"/>
                <a:gd name="T92" fmla="*/ 88 w 111"/>
                <a:gd name="T93" fmla="*/ 23 h 111"/>
                <a:gd name="T94" fmla="*/ 80 w 111"/>
                <a:gd name="T95" fmla="*/ 1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cubicBezTo>
                    <a:pt x="71" y="0"/>
                    <a:pt x="85" y="6"/>
                    <a:pt x="95" y="16"/>
                  </a:cubicBezTo>
                  <a:cubicBezTo>
                    <a:pt x="105" y="26"/>
                    <a:pt x="111" y="40"/>
                    <a:pt x="111" y="55"/>
                  </a:cubicBezTo>
                  <a:cubicBezTo>
                    <a:pt x="111" y="71"/>
                    <a:pt x="105" y="84"/>
                    <a:pt x="95" y="94"/>
                  </a:cubicBezTo>
                  <a:cubicBezTo>
                    <a:pt x="85" y="104"/>
                    <a:pt x="71" y="111"/>
                    <a:pt x="56" y="111"/>
                  </a:cubicBezTo>
                  <a:cubicBezTo>
                    <a:pt x="40" y="111"/>
                    <a:pt x="27" y="104"/>
                    <a:pt x="16" y="94"/>
                  </a:cubicBezTo>
                  <a:cubicBezTo>
                    <a:pt x="6" y="84"/>
                    <a:pt x="0" y="71"/>
                    <a:pt x="0" y="55"/>
                  </a:cubicBezTo>
                  <a:cubicBezTo>
                    <a:pt x="0" y="40"/>
                    <a:pt x="6" y="26"/>
                    <a:pt x="16" y="16"/>
                  </a:cubicBezTo>
                  <a:cubicBezTo>
                    <a:pt x="27" y="6"/>
                    <a:pt x="40" y="0"/>
                    <a:pt x="56" y="0"/>
                  </a:cubicBezTo>
                  <a:close/>
                  <a:moveTo>
                    <a:pt x="51" y="100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47" y="87"/>
                    <a:pt x="42" y="86"/>
                    <a:pt x="38" y="85"/>
                  </a:cubicBezTo>
                  <a:cubicBezTo>
                    <a:pt x="39" y="87"/>
                    <a:pt x="40" y="88"/>
                    <a:pt x="40" y="89"/>
                  </a:cubicBezTo>
                  <a:cubicBezTo>
                    <a:pt x="43" y="94"/>
                    <a:pt x="47" y="98"/>
                    <a:pt x="51" y="100"/>
                  </a:cubicBezTo>
                  <a:close/>
                  <a:moveTo>
                    <a:pt x="51" y="77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5"/>
                    <a:pt x="34" y="70"/>
                    <a:pt x="35" y="75"/>
                  </a:cubicBezTo>
                  <a:cubicBezTo>
                    <a:pt x="40" y="76"/>
                    <a:pt x="45" y="77"/>
                    <a:pt x="51" y="77"/>
                  </a:cubicBezTo>
                  <a:close/>
                  <a:moveTo>
                    <a:pt x="51" y="50"/>
                  </a:moveTo>
                  <a:cubicBezTo>
                    <a:pt x="51" y="33"/>
                    <a:pt x="51" y="33"/>
                    <a:pt x="51" y="33"/>
                  </a:cubicBezTo>
                  <a:cubicBezTo>
                    <a:pt x="45" y="34"/>
                    <a:pt x="40" y="34"/>
                    <a:pt x="35" y="36"/>
                  </a:cubicBezTo>
                  <a:cubicBezTo>
                    <a:pt x="34" y="40"/>
                    <a:pt x="33" y="45"/>
                    <a:pt x="33" y="50"/>
                  </a:cubicBezTo>
                  <a:cubicBezTo>
                    <a:pt x="51" y="50"/>
                    <a:pt x="51" y="50"/>
                    <a:pt x="51" y="50"/>
                  </a:cubicBezTo>
                  <a:close/>
                  <a:moveTo>
                    <a:pt x="51" y="24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47" y="12"/>
                    <a:pt x="43" y="16"/>
                    <a:pt x="40" y="22"/>
                  </a:cubicBezTo>
                  <a:cubicBezTo>
                    <a:pt x="40" y="23"/>
                    <a:pt x="39" y="24"/>
                    <a:pt x="38" y="25"/>
                  </a:cubicBezTo>
                  <a:cubicBezTo>
                    <a:pt x="42" y="24"/>
                    <a:pt x="47" y="24"/>
                    <a:pt x="51" y="24"/>
                  </a:cubicBezTo>
                  <a:close/>
                  <a:moveTo>
                    <a:pt x="61" y="1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5" y="24"/>
                    <a:pt x="69" y="24"/>
                    <a:pt x="73" y="25"/>
                  </a:cubicBezTo>
                  <a:cubicBezTo>
                    <a:pt x="72" y="24"/>
                    <a:pt x="72" y="23"/>
                    <a:pt x="71" y="22"/>
                  </a:cubicBezTo>
                  <a:cubicBezTo>
                    <a:pt x="68" y="16"/>
                    <a:pt x="65" y="12"/>
                    <a:pt x="61" y="10"/>
                  </a:cubicBezTo>
                  <a:close/>
                  <a:moveTo>
                    <a:pt x="61" y="33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8" y="45"/>
                    <a:pt x="78" y="40"/>
                    <a:pt x="77" y="36"/>
                  </a:cubicBezTo>
                  <a:cubicBezTo>
                    <a:pt x="72" y="34"/>
                    <a:pt x="66" y="34"/>
                    <a:pt x="61" y="33"/>
                  </a:cubicBezTo>
                  <a:close/>
                  <a:moveTo>
                    <a:pt x="61" y="60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66" y="77"/>
                    <a:pt x="72" y="76"/>
                    <a:pt x="77" y="75"/>
                  </a:cubicBezTo>
                  <a:cubicBezTo>
                    <a:pt x="78" y="70"/>
                    <a:pt x="78" y="65"/>
                    <a:pt x="79" y="60"/>
                  </a:cubicBezTo>
                  <a:cubicBezTo>
                    <a:pt x="61" y="60"/>
                    <a:pt x="61" y="60"/>
                    <a:pt x="61" y="60"/>
                  </a:cubicBezTo>
                  <a:close/>
                  <a:moveTo>
                    <a:pt x="61" y="87"/>
                  </a:moveTo>
                  <a:cubicBezTo>
                    <a:pt x="61" y="100"/>
                    <a:pt x="61" y="100"/>
                    <a:pt x="61" y="100"/>
                  </a:cubicBezTo>
                  <a:cubicBezTo>
                    <a:pt x="65" y="98"/>
                    <a:pt x="68" y="94"/>
                    <a:pt x="71" y="89"/>
                  </a:cubicBezTo>
                  <a:cubicBezTo>
                    <a:pt x="72" y="88"/>
                    <a:pt x="72" y="87"/>
                    <a:pt x="73" y="85"/>
                  </a:cubicBezTo>
                  <a:cubicBezTo>
                    <a:pt x="69" y="86"/>
                    <a:pt x="65" y="87"/>
                    <a:pt x="61" y="87"/>
                  </a:cubicBezTo>
                  <a:close/>
                  <a:moveTo>
                    <a:pt x="11" y="5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4" y="43"/>
                    <a:pt x="24" y="39"/>
                  </a:cubicBezTo>
                  <a:cubicBezTo>
                    <a:pt x="24" y="40"/>
                    <a:pt x="23" y="40"/>
                    <a:pt x="22" y="40"/>
                  </a:cubicBezTo>
                  <a:cubicBezTo>
                    <a:pt x="17" y="43"/>
                    <a:pt x="13" y="47"/>
                    <a:pt x="11" y="50"/>
                  </a:cubicBezTo>
                  <a:close/>
                  <a:moveTo>
                    <a:pt x="88" y="50"/>
                  </a:moveTo>
                  <a:cubicBezTo>
                    <a:pt x="100" y="50"/>
                    <a:pt x="100" y="50"/>
                    <a:pt x="100" y="50"/>
                  </a:cubicBezTo>
                  <a:cubicBezTo>
                    <a:pt x="99" y="47"/>
                    <a:pt x="95" y="43"/>
                    <a:pt x="89" y="40"/>
                  </a:cubicBezTo>
                  <a:cubicBezTo>
                    <a:pt x="89" y="40"/>
                    <a:pt x="88" y="40"/>
                    <a:pt x="87" y="39"/>
                  </a:cubicBezTo>
                  <a:cubicBezTo>
                    <a:pt x="88" y="43"/>
                    <a:pt x="88" y="47"/>
                    <a:pt x="88" y="50"/>
                  </a:cubicBezTo>
                  <a:close/>
                  <a:moveTo>
                    <a:pt x="100" y="60"/>
                  </a:moveTo>
                  <a:cubicBezTo>
                    <a:pt x="88" y="60"/>
                    <a:pt x="88" y="60"/>
                    <a:pt x="88" y="60"/>
                  </a:cubicBezTo>
                  <a:cubicBezTo>
                    <a:pt x="88" y="64"/>
                    <a:pt x="88" y="67"/>
                    <a:pt x="87" y="71"/>
                  </a:cubicBezTo>
                  <a:cubicBezTo>
                    <a:pt x="88" y="71"/>
                    <a:pt x="89" y="70"/>
                    <a:pt x="89" y="70"/>
                  </a:cubicBezTo>
                  <a:cubicBezTo>
                    <a:pt x="95" y="67"/>
                    <a:pt x="99" y="64"/>
                    <a:pt x="100" y="60"/>
                  </a:cubicBezTo>
                  <a:close/>
                  <a:moveTo>
                    <a:pt x="23" y="60"/>
                  </a:moveTo>
                  <a:cubicBezTo>
                    <a:pt x="11" y="60"/>
                    <a:pt x="11" y="60"/>
                    <a:pt x="11" y="60"/>
                  </a:cubicBezTo>
                  <a:cubicBezTo>
                    <a:pt x="13" y="64"/>
                    <a:pt x="17" y="67"/>
                    <a:pt x="22" y="70"/>
                  </a:cubicBezTo>
                  <a:cubicBezTo>
                    <a:pt x="23" y="70"/>
                    <a:pt x="24" y="71"/>
                    <a:pt x="24" y="71"/>
                  </a:cubicBezTo>
                  <a:cubicBezTo>
                    <a:pt x="24" y="67"/>
                    <a:pt x="23" y="64"/>
                    <a:pt x="23" y="60"/>
                  </a:cubicBezTo>
                  <a:close/>
                  <a:moveTo>
                    <a:pt x="96" y="77"/>
                  </a:moveTo>
                  <a:cubicBezTo>
                    <a:pt x="95" y="78"/>
                    <a:pt x="95" y="78"/>
                    <a:pt x="94" y="78"/>
                  </a:cubicBezTo>
                  <a:cubicBezTo>
                    <a:pt x="91" y="80"/>
                    <a:pt x="88" y="81"/>
                    <a:pt x="84" y="82"/>
                  </a:cubicBezTo>
                  <a:cubicBezTo>
                    <a:pt x="83" y="86"/>
                    <a:pt x="81" y="90"/>
                    <a:pt x="80" y="93"/>
                  </a:cubicBezTo>
                  <a:cubicBezTo>
                    <a:pt x="79" y="94"/>
                    <a:pt x="79" y="94"/>
                    <a:pt x="79" y="95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1" y="85"/>
                    <a:pt x="94" y="81"/>
                    <a:pt x="96" y="77"/>
                  </a:cubicBezTo>
                  <a:close/>
                  <a:moveTo>
                    <a:pt x="27" y="82"/>
                  </a:moveTo>
                  <a:cubicBezTo>
                    <a:pt x="24" y="81"/>
                    <a:pt x="20" y="80"/>
                    <a:pt x="18" y="78"/>
                  </a:cubicBezTo>
                  <a:cubicBezTo>
                    <a:pt x="17" y="78"/>
                    <a:pt x="16" y="78"/>
                    <a:pt x="15" y="77"/>
                  </a:cubicBezTo>
                  <a:cubicBezTo>
                    <a:pt x="18" y="81"/>
                    <a:pt x="20" y="85"/>
                    <a:pt x="23" y="88"/>
                  </a:cubicBezTo>
                  <a:cubicBezTo>
                    <a:pt x="26" y="90"/>
                    <a:pt x="29" y="93"/>
                    <a:pt x="33" y="95"/>
                  </a:cubicBezTo>
                  <a:cubicBezTo>
                    <a:pt x="32" y="94"/>
                    <a:pt x="32" y="94"/>
                    <a:pt x="32" y="93"/>
                  </a:cubicBezTo>
                  <a:cubicBezTo>
                    <a:pt x="30" y="90"/>
                    <a:pt x="28" y="86"/>
                    <a:pt x="27" y="82"/>
                  </a:cubicBezTo>
                  <a:close/>
                  <a:moveTo>
                    <a:pt x="15" y="33"/>
                  </a:moveTo>
                  <a:cubicBezTo>
                    <a:pt x="16" y="33"/>
                    <a:pt x="17" y="32"/>
                    <a:pt x="18" y="32"/>
                  </a:cubicBezTo>
                  <a:cubicBezTo>
                    <a:pt x="20" y="30"/>
                    <a:pt x="24" y="29"/>
                    <a:pt x="27" y="28"/>
                  </a:cubicBezTo>
                  <a:cubicBezTo>
                    <a:pt x="28" y="24"/>
                    <a:pt x="30" y="20"/>
                    <a:pt x="32" y="17"/>
                  </a:cubicBezTo>
                  <a:cubicBezTo>
                    <a:pt x="32" y="17"/>
                    <a:pt x="32" y="16"/>
                    <a:pt x="33" y="16"/>
                  </a:cubicBezTo>
                  <a:cubicBezTo>
                    <a:pt x="29" y="18"/>
                    <a:pt x="26" y="20"/>
                    <a:pt x="23" y="23"/>
                  </a:cubicBezTo>
                  <a:cubicBezTo>
                    <a:pt x="20" y="26"/>
                    <a:pt x="18" y="29"/>
                    <a:pt x="15" y="33"/>
                  </a:cubicBezTo>
                  <a:close/>
                  <a:moveTo>
                    <a:pt x="84" y="28"/>
                  </a:moveTo>
                  <a:cubicBezTo>
                    <a:pt x="88" y="29"/>
                    <a:pt x="91" y="30"/>
                    <a:pt x="94" y="32"/>
                  </a:cubicBezTo>
                  <a:cubicBezTo>
                    <a:pt x="95" y="32"/>
                    <a:pt x="95" y="33"/>
                    <a:pt x="96" y="33"/>
                  </a:cubicBezTo>
                  <a:cubicBezTo>
                    <a:pt x="94" y="29"/>
                    <a:pt x="91" y="26"/>
                    <a:pt x="88" y="23"/>
                  </a:cubicBezTo>
                  <a:cubicBezTo>
                    <a:pt x="85" y="20"/>
                    <a:pt x="82" y="18"/>
                    <a:pt x="79" y="16"/>
                  </a:cubicBezTo>
                  <a:cubicBezTo>
                    <a:pt x="79" y="16"/>
                    <a:pt x="79" y="17"/>
                    <a:pt x="80" y="17"/>
                  </a:cubicBezTo>
                  <a:cubicBezTo>
                    <a:pt x="81" y="20"/>
                    <a:pt x="83" y="24"/>
                    <a:pt x="84" y="28"/>
                  </a:cubicBezTo>
                  <a:close/>
                </a:path>
              </a:pathLst>
            </a:custGeom>
            <a:solidFill>
              <a:srgbClr val="D1758E"/>
            </a:solidFill>
            <a:ln>
              <a:noFill/>
            </a:ln>
          </p:spPr>
          <p:txBody>
            <a:bodyPr vert="horz" wrap="square" lIns="128541" tIns="64270" rIns="128541" bIns="6427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3" name="组合 11">
            <a:extLst>
              <a:ext uri="{FF2B5EF4-FFF2-40B4-BE49-F238E27FC236}">
                <a16:creationId xmlns="" xmlns:a16="http://schemas.microsoft.com/office/drawing/2014/main" id="{085C0080-39CC-4AE0-B359-A522F4F57046}"/>
              </a:ext>
            </a:extLst>
          </p:cNvPr>
          <p:cNvGrpSpPr/>
          <p:nvPr/>
        </p:nvGrpSpPr>
        <p:grpSpPr>
          <a:xfrm>
            <a:off x="715301" y="4962646"/>
            <a:ext cx="469356" cy="466747"/>
            <a:chOff x="2423188" y="3827525"/>
            <a:chExt cx="1138461" cy="1138461"/>
          </a:xfrm>
        </p:grpSpPr>
        <p:sp>
          <p:nvSpPr>
            <p:cNvPr id="74" name="椭圆 65">
              <a:extLst>
                <a:ext uri="{FF2B5EF4-FFF2-40B4-BE49-F238E27FC236}">
                  <a16:creationId xmlns="" xmlns:a16="http://schemas.microsoft.com/office/drawing/2014/main" id="{A66E7716-5658-4167-B6D2-33C1065393F1}"/>
                </a:ext>
              </a:extLst>
            </p:cNvPr>
            <p:cNvSpPr/>
            <p:nvPr/>
          </p:nvSpPr>
          <p:spPr>
            <a:xfrm>
              <a:off x="2423188" y="3827525"/>
              <a:ext cx="1138461" cy="1138461"/>
            </a:xfrm>
            <a:prstGeom prst="ellipse">
              <a:avLst/>
            </a:prstGeom>
            <a:gradFill rotWithShape="1">
              <a:gsLst>
                <a:gs pos="63000">
                  <a:srgbClr val="ECECEC"/>
                </a:gs>
                <a:gs pos="100000">
                  <a:srgbClr val="F7F7F7"/>
                </a:gs>
                <a:gs pos="9000">
                  <a:srgbClr val="BEBEBE"/>
                </a:gs>
              </a:gsLst>
              <a:lin ang="4200000" scaled="0"/>
            </a:gradFill>
            <a:ln w="31750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4200000" scaled="0"/>
              </a:gradFill>
            </a:ln>
            <a:effectLst>
              <a:outerShdw blurRad="203200" dist="127000" dir="4200000" sx="102000" sy="102000" algn="ctr" rotWithShape="0">
                <a:sysClr val="windowText" lastClr="000000">
                  <a:lumMod val="90000"/>
                  <a:lumOff val="10000"/>
                  <a:alpha val="40000"/>
                </a:sys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75" name="Freeform 357">
              <a:extLst>
                <a:ext uri="{FF2B5EF4-FFF2-40B4-BE49-F238E27FC236}">
                  <a16:creationId xmlns="" xmlns:a16="http://schemas.microsoft.com/office/drawing/2014/main" id="{2CB3118D-89C2-4E63-90AE-9CB6A666644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659254" y="4160702"/>
              <a:ext cx="666329" cy="472107"/>
            </a:xfrm>
            <a:custGeom>
              <a:avLst/>
              <a:gdLst>
                <a:gd name="T0" fmla="*/ 47 w 94"/>
                <a:gd name="T1" fmla="*/ 17 h 67"/>
                <a:gd name="T2" fmla="*/ 31 w 94"/>
                <a:gd name="T3" fmla="*/ 33 h 67"/>
                <a:gd name="T4" fmla="*/ 47 w 94"/>
                <a:gd name="T5" fmla="*/ 49 h 67"/>
                <a:gd name="T6" fmla="*/ 63 w 94"/>
                <a:gd name="T7" fmla="*/ 33 h 67"/>
                <a:gd name="T8" fmla="*/ 47 w 94"/>
                <a:gd name="T9" fmla="*/ 17 h 67"/>
                <a:gd name="T10" fmla="*/ 71 w 94"/>
                <a:gd name="T11" fmla="*/ 10 h 67"/>
                <a:gd name="T12" fmla="*/ 65 w 94"/>
                <a:gd name="T13" fmla="*/ 15 h 67"/>
                <a:gd name="T14" fmla="*/ 72 w 94"/>
                <a:gd name="T15" fmla="*/ 33 h 67"/>
                <a:gd name="T16" fmla="*/ 65 w 94"/>
                <a:gd name="T17" fmla="*/ 51 h 67"/>
                <a:gd name="T18" fmla="*/ 71 w 94"/>
                <a:gd name="T19" fmla="*/ 57 h 67"/>
                <a:gd name="T20" fmla="*/ 80 w 94"/>
                <a:gd name="T21" fmla="*/ 33 h 67"/>
                <a:gd name="T22" fmla="*/ 71 w 94"/>
                <a:gd name="T23" fmla="*/ 10 h 67"/>
                <a:gd name="T24" fmla="*/ 81 w 94"/>
                <a:gd name="T25" fmla="*/ 0 h 67"/>
                <a:gd name="T26" fmla="*/ 75 w 94"/>
                <a:gd name="T27" fmla="*/ 5 h 67"/>
                <a:gd name="T28" fmla="*/ 86 w 94"/>
                <a:gd name="T29" fmla="*/ 33 h 67"/>
                <a:gd name="T30" fmla="*/ 75 w 94"/>
                <a:gd name="T31" fmla="*/ 61 h 67"/>
                <a:gd name="T32" fmla="*/ 81 w 94"/>
                <a:gd name="T33" fmla="*/ 67 h 67"/>
                <a:gd name="T34" fmla="*/ 94 w 94"/>
                <a:gd name="T35" fmla="*/ 33 h 67"/>
                <a:gd name="T36" fmla="*/ 81 w 94"/>
                <a:gd name="T37" fmla="*/ 0 h 67"/>
                <a:gd name="T38" fmla="*/ 24 w 94"/>
                <a:gd name="T39" fmla="*/ 10 h 67"/>
                <a:gd name="T40" fmla="*/ 14 w 94"/>
                <a:gd name="T41" fmla="*/ 33 h 67"/>
                <a:gd name="T42" fmla="*/ 24 w 94"/>
                <a:gd name="T43" fmla="*/ 57 h 67"/>
                <a:gd name="T44" fmla="*/ 30 w 94"/>
                <a:gd name="T45" fmla="*/ 51 h 67"/>
                <a:gd name="T46" fmla="*/ 22 w 94"/>
                <a:gd name="T47" fmla="*/ 33 h 67"/>
                <a:gd name="T48" fmla="*/ 30 w 94"/>
                <a:gd name="T49" fmla="*/ 15 h 67"/>
                <a:gd name="T50" fmla="*/ 24 w 94"/>
                <a:gd name="T51" fmla="*/ 10 h 67"/>
                <a:gd name="T52" fmla="*/ 19 w 94"/>
                <a:gd name="T53" fmla="*/ 5 h 67"/>
                <a:gd name="T54" fmla="*/ 14 w 94"/>
                <a:gd name="T55" fmla="*/ 0 h 67"/>
                <a:gd name="T56" fmla="*/ 0 w 94"/>
                <a:gd name="T57" fmla="*/ 33 h 67"/>
                <a:gd name="T58" fmla="*/ 14 w 94"/>
                <a:gd name="T59" fmla="*/ 67 h 67"/>
                <a:gd name="T60" fmla="*/ 19 w 94"/>
                <a:gd name="T61" fmla="*/ 61 h 67"/>
                <a:gd name="T62" fmla="*/ 8 w 94"/>
                <a:gd name="T63" fmla="*/ 33 h 67"/>
                <a:gd name="T64" fmla="*/ 19 w 94"/>
                <a:gd name="T65" fmla="*/ 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4" h="67">
                  <a:moveTo>
                    <a:pt x="47" y="17"/>
                  </a:moveTo>
                  <a:cubicBezTo>
                    <a:pt x="38" y="17"/>
                    <a:pt x="31" y="24"/>
                    <a:pt x="31" y="33"/>
                  </a:cubicBezTo>
                  <a:cubicBezTo>
                    <a:pt x="31" y="42"/>
                    <a:pt x="38" y="49"/>
                    <a:pt x="47" y="49"/>
                  </a:cubicBezTo>
                  <a:cubicBezTo>
                    <a:pt x="56" y="49"/>
                    <a:pt x="63" y="42"/>
                    <a:pt x="63" y="33"/>
                  </a:cubicBezTo>
                  <a:cubicBezTo>
                    <a:pt x="63" y="24"/>
                    <a:pt x="56" y="17"/>
                    <a:pt x="47" y="17"/>
                  </a:cubicBezTo>
                  <a:close/>
                  <a:moveTo>
                    <a:pt x="71" y="10"/>
                  </a:moveTo>
                  <a:cubicBezTo>
                    <a:pt x="65" y="15"/>
                    <a:pt x="65" y="15"/>
                    <a:pt x="65" y="15"/>
                  </a:cubicBezTo>
                  <a:cubicBezTo>
                    <a:pt x="69" y="20"/>
                    <a:pt x="72" y="26"/>
                    <a:pt x="72" y="33"/>
                  </a:cubicBezTo>
                  <a:cubicBezTo>
                    <a:pt x="72" y="40"/>
                    <a:pt x="69" y="46"/>
                    <a:pt x="65" y="51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77" y="50"/>
                    <a:pt x="80" y="42"/>
                    <a:pt x="80" y="33"/>
                  </a:cubicBezTo>
                  <a:cubicBezTo>
                    <a:pt x="80" y="24"/>
                    <a:pt x="77" y="16"/>
                    <a:pt x="71" y="10"/>
                  </a:cubicBezTo>
                  <a:close/>
                  <a:moveTo>
                    <a:pt x="81" y="0"/>
                  </a:moveTo>
                  <a:cubicBezTo>
                    <a:pt x="75" y="5"/>
                    <a:pt x="75" y="5"/>
                    <a:pt x="75" y="5"/>
                  </a:cubicBezTo>
                  <a:cubicBezTo>
                    <a:pt x="82" y="13"/>
                    <a:pt x="86" y="22"/>
                    <a:pt x="86" y="33"/>
                  </a:cubicBezTo>
                  <a:cubicBezTo>
                    <a:pt x="86" y="44"/>
                    <a:pt x="82" y="54"/>
                    <a:pt x="75" y="61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9" y="58"/>
                    <a:pt x="94" y="46"/>
                    <a:pt x="94" y="33"/>
                  </a:cubicBezTo>
                  <a:cubicBezTo>
                    <a:pt x="94" y="20"/>
                    <a:pt x="89" y="8"/>
                    <a:pt x="81" y="0"/>
                  </a:cubicBezTo>
                  <a:close/>
                  <a:moveTo>
                    <a:pt x="24" y="10"/>
                  </a:moveTo>
                  <a:cubicBezTo>
                    <a:pt x="18" y="16"/>
                    <a:pt x="14" y="24"/>
                    <a:pt x="14" y="33"/>
                  </a:cubicBezTo>
                  <a:cubicBezTo>
                    <a:pt x="14" y="42"/>
                    <a:pt x="18" y="50"/>
                    <a:pt x="24" y="57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5" y="46"/>
                    <a:pt x="22" y="40"/>
                    <a:pt x="22" y="33"/>
                  </a:cubicBezTo>
                  <a:cubicBezTo>
                    <a:pt x="22" y="26"/>
                    <a:pt x="25" y="20"/>
                    <a:pt x="30" y="15"/>
                  </a:cubicBezTo>
                  <a:lnTo>
                    <a:pt x="24" y="10"/>
                  </a:lnTo>
                  <a:close/>
                  <a:moveTo>
                    <a:pt x="19" y="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5" y="8"/>
                    <a:pt x="0" y="20"/>
                    <a:pt x="0" y="33"/>
                  </a:cubicBezTo>
                  <a:cubicBezTo>
                    <a:pt x="0" y="46"/>
                    <a:pt x="5" y="58"/>
                    <a:pt x="14" y="67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2" y="54"/>
                    <a:pt x="8" y="44"/>
                    <a:pt x="8" y="33"/>
                  </a:cubicBezTo>
                  <a:cubicBezTo>
                    <a:pt x="8" y="22"/>
                    <a:pt x="12" y="12"/>
                    <a:pt x="19" y="5"/>
                  </a:cubicBezTo>
                  <a:close/>
                </a:path>
              </a:pathLst>
            </a:custGeom>
            <a:solidFill>
              <a:srgbClr val="275F85"/>
            </a:solidFill>
            <a:ln>
              <a:noFill/>
            </a:ln>
          </p:spPr>
          <p:txBody>
            <a:bodyPr vert="horz" wrap="square" lIns="128541" tIns="64270" rIns="128541" bIns="6427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6" name="组合 12">
            <a:extLst>
              <a:ext uri="{FF2B5EF4-FFF2-40B4-BE49-F238E27FC236}">
                <a16:creationId xmlns="" xmlns:a16="http://schemas.microsoft.com/office/drawing/2014/main" id="{B805B7B9-7A4B-428D-A806-FAEB4F1C460B}"/>
              </a:ext>
            </a:extLst>
          </p:cNvPr>
          <p:cNvGrpSpPr/>
          <p:nvPr/>
        </p:nvGrpSpPr>
        <p:grpSpPr>
          <a:xfrm>
            <a:off x="236687" y="5443889"/>
            <a:ext cx="473847" cy="486701"/>
            <a:chOff x="1338210" y="4758532"/>
            <a:chExt cx="1138461" cy="1138461"/>
          </a:xfrm>
        </p:grpSpPr>
        <p:sp>
          <p:nvSpPr>
            <p:cNvPr id="77" name="椭圆 66">
              <a:extLst>
                <a:ext uri="{FF2B5EF4-FFF2-40B4-BE49-F238E27FC236}">
                  <a16:creationId xmlns="" xmlns:a16="http://schemas.microsoft.com/office/drawing/2014/main" id="{29F8D51C-FCEC-4349-8FB6-3FB06D0ACCC8}"/>
                </a:ext>
              </a:extLst>
            </p:cNvPr>
            <p:cNvSpPr/>
            <p:nvPr/>
          </p:nvSpPr>
          <p:spPr>
            <a:xfrm>
              <a:off x="1338210" y="4758532"/>
              <a:ext cx="1138461" cy="1138461"/>
            </a:xfrm>
            <a:prstGeom prst="ellipse">
              <a:avLst/>
            </a:prstGeom>
            <a:gradFill rotWithShape="1">
              <a:gsLst>
                <a:gs pos="63000">
                  <a:srgbClr val="ECECEC"/>
                </a:gs>
                <a:gs pos="100000">
                  <a:srgbClr val="F7F7F7"/>
                </a:gs>
                <a:gs pos="9000">
                  <a:srgbClr val="BEBEBE"/>
                </a:gs>
              </a:gsLst>
              <a:lin ang="4200000" scaled="0"/>
            </a:gra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4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8" name="Freeform 168">
              <a:extLst>
                <a:ext uri="{FF2B5EF4-FFF2-40B4-BE49-F238E27FC236}">
                  <a16:creationId xmlns="" xmlns:a16="http://schemas.microsoft.com/office/drawing/2014/main" id="{01E63B94-4DBF-4F7C-82A6-11531A2024C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603967" y="5084352"/>
              <a:ext cx="620295" cy="531284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28541" tIns="64270" rIns="128541" bIns="6427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9" name="Rectangle 72">
            <a:extLst>
              <a:ext uri="{FF2B5EF4-FFF2-40B4-BE49-F238E27FC236}">
                <a16:creationId xmlns="" xmlns:a16="http://schemas.microsoft.com/office/drawing/2014/main" id="{3A5A05F3-BD16-43DD-ACD3-6A28CAB5A332}"/>
              </a:ext>
            </a:extLst>
          </p:cNvPr>
          <p:cNvSpPr/>
          <p:nvPr/>
        </p:nvSpPr>
        <p:spPr>
          <a:xfrm>
            <a:off x="3507009" y="3976365"/>
            <a:ext cx="2098091" cy="483924"/>
          </a:xfrm>
          <a:prstGeom prst="homePlate">
            <a:avLst/>
          </a:prstGeom>
          <a:solidFill>
            <a:srgbClr val="1F4C6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406" tIns="48203" rIns="96406" bIns="4820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5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nton" panose="00000500000000000000" pitchFamily="2" charset="-5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80" name="Rectangle 74">
            <a:extLst>
              <a:ext uri="{FF2B5EF4-FFF2-40B4-BE49-F238E27FC236}">
                <a16:creationId xmlns="" xmlns:a16="http://schemas.microsoft.com/office/drawing/2014/main" id="{A50771A9-474C-4663-9433-0AA8B47C411F}"/>
              </a:ext>
            </a:extLst>
          </p:cNvPr>
          <p:cNvSpPr/>
          <p:nvPr/>
        </p:nvSpPr>
        <p:spPr>
          <a:xfrm>
            <a:off x="3477557" y="4456357"/>
            <a:ext cx="2071119" cy="483924"/>
          </a:xfrm>
          <a:prstGeom prst="homePlate">
            <a:avLst/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406" tIns="48203" rIns="96406" bIns="4820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5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nton" panose="00000500000000000000" pitchFamily="2" charset="-5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81" name="Rectangle 77">
            <a:extLst>
              <a:ext uri="{FF2B5EF4-FFF2-40B4-BE49-F238E27FC236}">
                <a16:creationId xmlns="" xmlns:a16="http://schemas.microsoft.com/office/drawing/2014/main" id="{4D6850B6-D21A-411B-8E20-430671523977}"/>
              </a:ext>
            </a:extLst>
          </p:cNvPr>
          <p:cNvSpPr/>
          <p:nvPr/>
        </p:nvSpPr>
        <p:spPr>
          <a:xfrm>
            <a:off x="3502751" y="4955624"/>
            <a:ext cx="2086035" cy="483924"/>
          </a:xfrm>
          <a:prstGeom prst="homePlate">
            <a:avLst/>
          </a:prstGeom>
          <a:solidFill>
            <a:srgbClr val="275F8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406" tIns="48203" rIns="96406" bIns="4820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5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nton" panose="00000500000000000000" pitchFamily="2" charset="-5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82" name="Rectangle 78">
            <a:extLst>
              <a:ext uri="{FF2B5EF4-FFF2-40B4-BE49-F238E27FC236}">
                <a16:creationId xmlns="" xmlns:a16="http://schemas.microsoft.com/office/drawing/2014/main" id="{79D36CEB-AF0C-4666-82C4-F8988DA354E4}"/>
              </a:ext>
            </a:extLst>
          </p:cNvPr>
          <p:cNvSpPr/>
          <p:nvPr/>
        </p:nvSpPr>
        <p:spPr>
          <a:xfrm>
            <a:off x="3496724" y="5455240"/>
            <a:ext cx="2098090" cy="536451"/>
          </a:xfrm>
          <a:prstGeom prst="homePlate">
            <a:avLst/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406" tIns="48203" rIns="96406" bIns="4820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5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nton" panose="00000500000000000000" pitchFamily="2" charset="-5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83" name="Rectangle 77">
            <a:extLst>
              <a:ext uri="{FF2B5EF4-FFF2-40B4-BE49-F238E27FC236}">
                <a16:creationId xmlns="" xmlns:a16="http://schemas.microsoft.com/office/drawing/2014/main" id="{A07484E5-FFB9-453A-AE8E-9BD33E398444}"/>
              </a:ext>
            </a:extLst>
          </p:cNvPr>
          <p:cNvSpPr/>
          <p:nvPr/>
        </p:nvSpPr>
        <p:spPr>
          <a:xfrm>
            <a:off x="3486433" y="5986975"/>
            <a:ext cx="2086035" cy="469033"/>
          </a:xfrm>
          <a:prstGeom prst="homePlate">
            <a:avLst/>
          </a:prstGeom>
          <a:solidFill>
            <a:srgbClr val="275F8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406" tIns="48203" rIns="96406" bIns="4820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5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nton" panose="00000500000000000000" pitchFamily="2" charset="-5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84" name="矩形 47">
            <a:extLst>
              <a:ext uri="{FF2B5EF4-FFF2-40B4-BE49-F238E27FC236}">
                <a16:creationId xmlns="" xmlns:a16="http://schemas.microsoft.com/office/drawing/2014/main" id="{22543976-A0BB-444A-A6B0-330B3CCE6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5677" y="4048373"/>
            <a:ext cx="2543158" cy="33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396" tIns="48199" rIns="96396" bIns="4819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zh-CN" sz="1406" dirty="0">
                <a:solidFill>
                  <a:prstClr val="white"/>
                </a:solidFill>
                <a:latin typeface="Panton" panose="00000500000000000000" pitchFamily="2" charset="-52"/>
                <a:cs typeface="+mn-ea"/>
                <a:sym typeface="+mn-lt"/>
              </a:rPr>
              <a:t>ЭКОНОМИКА</a:t>
            </a:r>
            <a:endParaRPr lang="zh-CN" altLang="en-US" sz="1406" dirty="0">
              <a:solidFill>
                <a:prstClr val="white"/>
              </a:solidFill>
              <a:latin typeface="Panton" panose="00000500000000000000" pitchFamily="2" charset="-52"/>
              <a:cs typeface="+mn-ea"/>
              <a:sym typeface="+mn-lt"/>
            </a:endParaRPr>
          </a:p>
        </p:txBody>
      </p:sp>
      <p:sp>
        <p:nvSpPr>
          <p:cNvPr id="85" name="矩形 47">
            <a:extLst>
              <a:ext uri="{FF2B5EF4-FFF2-40B4-BE49-F238E27FC236}">
                <a16:creationId xmlns="" xmlns:a16="http://schemas.microsoft.com/office/drawing/2014/main" id="{383D424D-BC7D-40FD-8540-254E18C11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987" y="4529082"/>
            <a:ext cx="2543158" cy="33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396" tIns="48199" rIns="96396" bIns="4819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zh-CN" sz="1406" dirty="0">
                <a:solidFill>
                  <a:srgbClr val="14436A"/>
                </a:solidFill>
                <a:latin typeface="Panton" panose="00000500000000000000" pitchFamily="2" charset="-52"/>
                <a:cs typeface="+mn-ea"/>
                <a:sym typeface="+mn-lt"/>
              </a:rPr>
              <a:t>ЖКХ</a:t>
            </a:r>
            <a:endParaRPr lang="zh-CN" altLang="en-US" sz="1406" dirty="0">
              <a:solidFill>
                <a:srgbClr val="14436A"/>
              </a:solidFill>
              <a:latin typeface="Panton" panose="00000500000000000000" pitchFamily="2" charset="-52"/>
              <a:cs typeface="+mn-ea"/>
              <a:sym typeface="+mn-lt"/>
            </a:endParaRPr>
          </a:p>
        </p:txBody>
      </p:sp>
      <p:sp>
        <p:nvSpPr>
          <p:cNvPr id="89" name="矩形 47">
            <a:extLst>
              <a:ext uri="{FF2B5EF4-FFF2-40B4-BE49-F238E27FC236}">
                <a16:creationId xmlns="" xmlns:a16="http://schemas.microsoft.com/office/drawing/2014/main" id="{110711FA-5A6B-40F4-BB06-2A113483F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987" y="5027842"/>
            <a:ext cx="2543158" cy="35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396" tIns="48199" rIns="96396" bIns="4819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zh-CN" sz="1400" dirty="0">
                <a:solidFill>
                  <a:schemeClr val="bg1"/>
                </a:solidFill>
                <a:latin typeface="Panton" panose="00000500000000000000" pitchFamily="2" charset="-52"/>
                <a:cs typeface="+mn-ea"/>
                <a:sym typeface="+mn-lt"/>
              </a:rPr>
              <a:t>СОЦИАЛЬНАЯ </a:t>
            </a:r>
            <a:r>
              <a:rPr lang="ru-RU" altLang="zh-CN" sz="1400" dirty="0" smtClean="0">
                <a:solidFill>
                  <a:schemeClr val="bg1"/>
                </a:solidFill>
                <a:latin typeface="Panton" panose="00000500000000000000" pitchFamily="2" charset="-52"/>
                <a:cs typeface="+mn-ea"/>
                <a:sym typeface="+mn-lt"/>
              </a:rPr>
              <a:t>СФЕРА </a:t>
            </a:r>
            <a:endParaRPr lang="zh-CN" altLang="en-US" sz="1400" dirty="0">
              <a:solidFill>
                <a:schemeClr val="bg1"/>
              </a:solidFill>
              <a:latin typeface="Panton" panose="00000500000000000000" pitchFamily="2" charset="-52"/>
              <a:cs typeface="+mn-ea"/>
              <a:sym typeface="+mn-lt"/>
            </a:endParaRPr>
          </a:p>
        </p:txBody>
      </p:sp>
      <p:sp>
        <p:nvSpPr>
          <p:cNvPr id="90" name="矩形 47">
            <a:extLst>
              <a:ext uri="{FF2B5EF4-FFF2-40B4-BE49-F238E27FC236}">
                <a16:creationId xmlns="" xmlns:a16="http://schemas.microsoft.com/office/drawing/2014/main" id="{1C98B7EC-C8EB-4B69-A2EA-33FF432F5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868" y="5387882"/>
            <a:ext cx="2543158" cy="63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396" tIns="48199" rIns="96396" bIns="4819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ts val="14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zh-CN" sz="1200" dirty="0">
                <a:solidFill>
                  <a:srgbClr val="14436A"/>
                </a:solidFill>
                <a:latin typeface="Panton" panose="00000500000000000000" pitchFamily="2" charset="-52"/>
                <a:cs typeface="+mn-ea"/>
                <a:sym typeface="+mn-lt"/>
              </a:rPr>
              <a:t>ОБОРОНА, БЕЗОПАСНОСТЬ, ЗАКОННОСТЬ</a:t>
            </a:r>
          </a:p>
          <a:p>
            <a:pPr>
              <a:lnSpc>
                <a:spcPts val="14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zh-CN" sz="1200" dirty="0">
                <a:solidFill>
                  <a:srgbClr val="14436A"/>
                </a:solidFill>
                <a:latin typeface="Panton" panose="00000500000000000000" pitchFamily="2" charset="-52"/>
                <a:cs typeface="+mn-ea"/>
                <a:sym typeface="+mn-lt"/>
              </a:rPr>
              <a:t>ГОСУДАРСТВО, ПОЛИТИКА</a:t>
            </a:r>
            <a:endParaRPr lang="zh-CN" altLang="en-US" sz="1200" dirty="0">
              <a:solidFill>
                <a:srgbClr val="14436A"/>
              </a:solidFill>
              <a:latin typeface="Panton" panose="00000500000000000000" pitchFamily="2" charset="-52"/>
              <a:cs typeface="+mn-ea"/>
              <a:sym typeface="+mn-lt"/>
            </a:endParaRPr>
          </a:p>
        </p:txBody>
      </p:sp>
      <p:sp>
        <p:nvSpPr>
          <p:cNvPr id="91" name="矩形 47">
            <a:extLst>
              <a:ext uri="{FF2B5EF4-FFF2-40B4-BE49-F238E27FC236}">
                <a16:creationId xmlns="" xmlns:a16="http://schemas.microsoft.com/office/drawing/2014/main" id="{9415AFCB-D4B8-4380-8D3B-C052DBB2C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45" y="6007289"/>
            <a:ext cx="2543158" cy="35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396" tIns="48199" rIns="96396" bIns="4819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zh-CN" sz="1400" dirty="0">
                <a:solidFill>
                  <a:schemeClr val="bg1"/>
                </a:solidFill>
                <a:latin typeface="Panton" panose="00000500000000000000" pitchFamily="2" charset="-52"/>
                <a:cs typeface="+mn-ea"/>
                <a:sym typeface="+mn-lt"/>
              </a:rPr>
              <a:t>ПРОЧЕЕ</a:t>
            </a:r>
            <a:endParaRPr lang="zh-CN" altLang="en-US" sz="1400" dirty="0">
              <a:solidFill>
                <a:schemeClr val="bg1"/>
              </a:solidFill>
              <a:latin typeface="Panton" panose="00000500000000000000" pitchFamily="2" charset="-52"/>
              <a:cs typeface="+mn-ea"/>
              <a:sym typeface="+mn-lt"/>
            </a:endParaRPr>
          </a:p>
        </p:txBody>
      </p:sp>
      <p:graphicFrame>
        <p:nvGraphicFramePr>
          <p:cNvPr id="92" name="Диаграмма 91">
            <a:extLst>
              <a:ext uri="{FF2B5EF4-FFF2-40B4-BE49-F238E27FC236}">
                <a16:creationId xmlns="" xmlns:a16="http://schemas.microsoft.com/office/drawing/2014/main" id="{FE236D62-11D8-4F18-8641-AF69697F0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364508"/>
              </p:ext>
            </p:extLst>
          </p:nvPr>
        </p:nvGraphicFramePr>
        <p:xfrm>
          <a:off x="5335935" y="711113"/>
          <a:ext cx="4860540" cy="2462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1217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/>
      <p:bldP spid="85" grpId="0"/>
      <p:bldP spid="89" grpId="0"/>
      <p:bldP spid="90" grpId="0"/>
      <p:bldP spid="9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383" y="927137"/>
            <a:ext cx="9561472" cy="413046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just"/>
            <a:r>
              <a:rPr lang="ru-RU" sz="145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Постоянное </a:t>
            </a:r>
            <a:r>
              <a:rPr lang="ru-RU" sz="14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жителями, анализ обратной связи и </a:t>
            </a:r>
            <a:r>
              <a:rPr lang="ru-RU" sz="145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 </a:t>
            </a:r>
            <a:r>
              <a:rPr lang="ru-RU" sz="14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потребностей являются неотъемлемой частью работы администрации города Комсомольска-на-Амуре и Комсомольской-на-Амуре городской Думы.</a:t>
            </a:r>
          </a:p>
          <a:p>
            <a:pPr algn="just"/>
            <a:r>
              <a:rPr lang="ru-RU" sz="145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Одним </a:t>
            </a:r>
            <a:r>
              <a:rPr lang="ru-RU" sz="14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способов взаимодействия является обратная связь от населения и регулярное информирование о проделанной работе. </a:t>
            </a:r>
          </a:p>
          <a:p>
            <a:pPr algn="just"/>
            <a:r>
              <a:rPr lang="ru-RU" sz="145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4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проведено 210 личных приёмов, в ходе которых было принято 213 человек и рассмотрено 253 вопроса.</a:t>
            </a:r>
          </a:p>
          <a:p>
            <a:pPr algn="just"/>
            <a:r>
              <a:rPr lang="ru-RU" sz="145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Посредством </a:t>
            </a:r>
            <a:r>
              <a:rPr lang="ru-RU" sz="14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платформы обратной связи в 2024 году поступило более тысячи обращений (на 65 % больше, чем в 2023 году). </a:t>
            </a:r>
            <a:endParaRPr lang="ru-RU" sz="145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5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Для </a:t>
            </a:r>
            <a:r>
              <a:rPr lang="ru-RU" sz="14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максимальной открытости </a:t>
            </a:r>
            <a:r>
              <a:rPr lang="ru-RU" sz="145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ведётся </a:t>
            </a:r>
            <a:r>
              <a:rPr lang="ru-RU" sz="14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в социальных сетях, таких как «Одноклассники», «Мой мир», «</a:t>
            </a:r>
            <a:r>
              <a:rPr lang="ru-RU" sz="145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4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«Телеграмм». </a:t>
            </a:r>
          </a:p>
          <a:p>
            <a:pPr algn="just"/>
            <a:r>
              <a:rPr lang="ru-RU" sz="145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4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сентябре 2024 года по поручению губернатора на базе интернет-портала "Голос27" запущен Атлас проблемных объектов. По городу Комсомольску-на-Амуре на конец 2024 года в «Атлас 27» включено 222 проблемных объекта, из них приняты меры по 11 объектам. В 2025 году планируется решить проблемы по 34 объектам. За каждым из них закреплён ответственный орган власти. </a:t>
            </a:r>
          </a:p>
          <a:p>
            <a:pPr algn="just"/>
            <a:r>
              <a:rPr lang="ru-RU" sz="145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Принимая </a:t>
            </a:r>
            <a:r>
              <a:rPr lang="ru-RU" sz="14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внимание реалии социально-экономического положения города и стремясь к улучшению качества жизни горожан, администрация города активно работает над созданием благоприятной среды как для развития предприятий, бизнеса, так и социальной обеспеченности населения, что является результатом ежедневной системной и целенаправленной деятельности.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B3A8AB1-C4FA-4C07-81A0-5922205F6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1111"/>
          <a:stretch>
            <a:fillRect/>
          </a:stretch>
        </p:blipFill>
        <p:spPr>
          <a:xfrm>
            <a:off x="331713" y="5275988"/>
            <a:ext cx="2807977" cy="164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2E58267-F2C7-4209-8E43-E876497AF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r="3912"/>
          <a:stretch>
            <a:fillRect/>
          </a:stretch>
        </p:blipFill>
        <p:spPr>
          <a:xfrm>
            <a:off x="7277763" y="5275988"/>
            <a:ext cx="2651092" cy="164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B3751BD-73B8-4748-95D3-E366822FD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459" y="0"/>
            <a:ext cx="2335535" cy="8911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4B4A3FE-DDE1-4D4F-8703-E84007BFC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35" y="6183721"/>
            <a:ext cx="1612383" cy="9001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873A5428-6825-4F35-83CE-A937863E7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707" y="4919106"/>
            <a:ext cx="2025360" cy="140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85985C7-9761-455C-8CE8-68A891DAFD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47" y="6164988"/>
            <a:ext cx="1240668" cy="8640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F3059E9-A089-42D7-B49E-D816FD0BE9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4" b="12594"/>
          <a:stretch>
            <a:fillRect/>
          </a:stretch>
        </p:blipFill>
        <p:spPr>
          <a:xfrm>
            <a:off x="5368821" y="4835340"/>
            <a:ext cx="1833266" cy="1062207"/>
          </a:xfrm>
          <a:prstGeom prst="rect">
            <a:avLst/>
          </a:prstGeom>
        </p:spPr>
      </p:pic>
      <p:sp>
        <p:nvSpPr>
          <p:cNvPr id="13" name="Текст 20">
            <a:extLst>
              <a:ext uri="{FF2B5EF4-FFF2-40B4-BE49-F238E27FC236}">
                <a16:creationId xmlns="" xmlns:a16="http://schemas.microsoft.com/office/drawing/2014/main" id="{1B0FFCF5-660E-4635-9B95-4EC45A6DED64}"/>
              </a:ext>
            </a:extLst>
          </p:cNvPr>
          <p:cNvSpPr txBox="1">
            <a:spLocks/>
          </p:cNvSpPr>
          <p:nvPr/>
        </p:nvSpPr>
        <p:spPr>
          <a:xfrm>
            <a:off x="199232" y="171053"/>
            <a:ext cx="9910762" cy="720080"/>
          </a:xfrm>
          <a:prstGeom prst="rect">
            <a:avLst/>
          </a:prstGeom>
        </p:spPr>
        <p:txBody>
          <a:bodyPr/>
          <a:lstStyle>
            <a:lvl1pPr marL="377873" indent="-377873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724" indent="-314894" algn="l" defTabSz="100766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576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407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237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069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899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730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561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ОБРАЩЕНИЯ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336093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972" y="0"/>
            <a:ext cx="9935248" cy="1175807"/>
          </a:xfrm>
          <a:prstGeom prst="rect">
            <a:avLst/>
          </a:prstGeom>
          <a:effectLst/>
        </p:spPr>
        <p:txBody>
          <a:bodyPr wrap="square" lIns="112877" tIns="56438" rIns="112877" bIns="56438">
            <a:spAutoFit/>
          </a:bodyPr>
          <a:lstStyle/>
          <a:p>
            <a:pPr algn="ctr" defTabSz="1124238" fontAlgn="auto"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ОСНОВНЫЕ ПОКАЗАТЕЛИ ПРОГНОЗА </a:t>
            </a:r>
          </a:p>
          <a:p>
            <a:pPr algn="ctr" defTabSz="1124238" fontAlgn="auto"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СОЦИАЛЬНО-ЭКОНОМИЧЕСКОГО РАЗВИТИЯ ГОРОДА КОМСОМОЛЬСКА-НА-АМУРЕ</a:t>
            </a:r>
            <a:endParaRPr lang="ru-RU" altLang="ru-RU" sz="23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48087305"/>
              </p:ext>
            </p:extLst>
          </p:nvPr>
        </p:nvGraphicFramePr>
        <p:xfrm>
          <a:off x="115356" y="1287177"/>
          <a:ext cx="5174580" cy="279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78181713"/>
              </p:ext>
            </p:extLst>
          </p:nvPr>
        </p:nvGraphicFramePr>
        <p:xfrm>
          <a:off x="5416162" y="1107157"/>
          <a:ext cx="4970728" cy="2742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385195878"/>
              </p:ext>
            </p:extLst>
          </p:nvPr>
        </p:nvGraphicFramePr>
        <p:xfrm>
          <a:off x="5206617" y="4167498"/>
          <a:ext cx="5028953" cy="2988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801625042"/>
              </p:ext>
            </p:extLst>
          </p:nvPr>
        </p:nvGraphicFramePr>
        <p:xfrm>
          <a:off x="151532" y="4167498"/>
          <a:ext cx="5028953" cy="2996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550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363" y="279065"/>
            <a:ext cx="10117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733">
              <a:buClr>
                <a:prstClr val="white"/>
              </a:buClr>
              <a:defRPr/>
            </a:pPr>
            <a:r>
              <a:rPr lang="ru-RU" alt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УЧАСТИЕ </a:t>
            </a:r>
            <a:r>
              <a:rPr lang="ru-RU" alt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КОМСОМОЛЬСКА-НА-АМУРЕ</a:t>
            </a:r>
          </a:p>
          <a:p>
            <a:pPr algn="ctr" defTabSz="910733">
              <a:buClr>
                <a:prstClr val="white"/>
              </a:buClr>
              <a:defRPr/>
            </a:pPr>
            <a:r>
              <a:rPr lang="ru-RU" alt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lang="ru-RU" alt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В </a:t>
            </a:r>
            <a:r>
              <a:rPr lang="ru-RU" alt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ЕЖЕГОДНОМ КОНКУРСЕ</a:t>
            </a:r>
            <a:endParaRPr lang="ru-RU" alt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6015" y="1287178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XVII</a:t>
            </a:r>
            <a:r>
              <a:rPr lang="en-US" altLang="ru-RU" b="1" dirty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ru-RU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</a:p>
          <a:p>
            <a:pPr algn="ctr"/>
            <a:r>
              <a:rPr lang="ru-RU" altLang="ru-RU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«ЛУЧШЕЕ 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РОССИИ В </a:t>
            </a:r>
            <a:r>
              <a:rPr lang="ru-RU" altLang="ru-RU" b="1" dirty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СФЕРЕ УПРАВЛЕНИЯ ОБЩЕСТВЕННЫМИ ФИНАНСАМИ»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1419" y="1287178"/>
            <a:ext cx="3888433" cy="2103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b="1" dirty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altLang="ru-RU" b="1" dirty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</a:t>
            </a:r>
            <a:endParaRPr lang="ru-RU" altLang="ru-RU" b="1" dirty="0" smtClean="0">
              <a:solidFill>
                <a:srgbClr val="000000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ЛУЧШЕЕ МУНИЦИПАЛЬНОЕ ОБРАЗОВАНИЕ РОССИИ В СФЕРЕ УПРАВЛЕНИЯ ОБЩЕСТВЕННЫМИ ФИНАНСАМИ»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15775" t="4095" r="1864" b="62648"/>
          <a:stretch/>
        </p:blipFill>
        <p:spPr bwMode="auto">
          <a:xfrm>
            <a:off x="608761" y="3483421"/>
            <a:ext cx="4752528" cy="1634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20003" t="47432" r="7189" b="16429"/>
          <a:stretch/>
        </p:blipFill>
        <p:spPr bwMode="auto">
          <a:xfrm>
            <a:off x="691419" y="4887577"/>
            <a:ext cx="4554505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13779" t="8389" r="15437" b="57718"/>
          <a:stretch/>
        </p:blipFill>
        <p:spPr bwMode="auto">
          <a:xfrm>
            <a:off x="5443947" y="3591433"/>
            <a:ext cx="4313128" cy="1607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43947" y="5199319"/>
            <a:ext cx="48605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Г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ород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Комсомольск-на Амуре Хабаровского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края - победитель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конкурса в номинации </a:t>
            </a:r>
            <a:endParaRPr lang="ru-RU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«За высокое качество управления бюджетными доходами и муниципальной собственностью».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367" y="243061"/>
            <a:ext cx="98290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733">
              <a:buClr>
                <a:prstClr val="white"/>
              </a:buClr>
              <a:defRPr/>
            </a:pPr>
            <a:r>
              <a:rPr lang="ru-RU" alt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УЧАСТИЕ ФИНАНСОВОГО УПРАВЛЕНИЯ АДМИНИСТРАЦИИ ГОРОДА </a:t>
            </a:r>
            <a:r>
              <a:rPr lang="ru-RU" alt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КОМСОМОЛЬСКА-НА-АМУРЕ</a:t>
            </a:r>
          </a:p>
          <a:p>
            <a:pPr algn="ctr" defTabSz="910733">
              <a:buClr>
                <a:prstClr val="white"/>
              </a:buClr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 В КОНКУРСЕ ПРОЕКТОВ ПО ПРЕДСТАВЛЕНИЮ БЮДЖЕТА ДЛЯ ГРАЖДАН В 2024 ГОДУ </a:t>
            </a:r>
            <a:endParaRPr lang="ru-RU" altLang="ru-RU" sz="24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7" y="3517799"/>
            <a:ext cx="2517959" cy="3569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35" y="3535265"/>
            <a:ext cx="2628292" cy="356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96" y="3651035"/>
            <a:ext cx="2405516" cy="330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1659" y="2079265"/>
            <a:ext cx="51911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 </a:t>
            </a:r>
            <a:endParaRPr lang="ru-RU" i="1" dirty="0">
              <a:solidFill>
                <a:srgbClr val="00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«СОВРЕМЕННЫЕ ФОРМЫ ПРЕДОСТАВЛЕНИЯ ПРОЕКТА МЕСТНОГО БЮДЖЕТА ДЛЯ ГРАЖДАН»</a:t>
            </a:r>
            <a:endParaRPr lang="ru-RU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14492" y="2088569"/>
            <a:ext cx="51911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srgbClr val="00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 </a:t>
            </a:r>
            <a:endParaRPr lang="ru-RU" i="1" dirty="0">
              <a:solidFill>
                <a:srgbClr val="000000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i="1" dirty="0">
                <a:solidFill>
                  <a:srgbClr val="00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ПРОЕКТОВ ПО ПРЕДОСТАВЛЕНИЮ БЮДЖЕТА ДЛЯ ГРАЖДАН В </a:t>
            </a:r>
            <a:r>
              <a:rPr lang="ru-RU" b="1" i="1" dirty="0" smtClean="0">
                <a:solidFill>
                  <a:srgbClr val="00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i="1" dirty="0">
                <a:solidFill>
                  <a:srgbClr val="00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b="1" dirty="0">
              <a:solidFill>
                <a:prstClr val="black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443" y="387077"/>
            <a:ext cx="8604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КОНТАКТНАЯ ИНФОРМАЦИЯ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615469"/>
              </p:ext>
            </p:extLst>
          </p:nvPr>
        </p:nvGraphicFramePr>
        <p:xfrm>
          <a:off x="799431" y="1719225"/>
          <a:ext cx="8740942" cy="486578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326324"/>
                <a:gridCol w="4414618"/>
              </a:tblGrid>
              <a:tr h="100754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Финансовое управление </a:t>
                      </a: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администрации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города Комсомольска-на-Амуре </a:t>
                      </a:r>
                      <a:endParaRPr kumimoji="0" lang="ru-RU" alt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Хабаровского края</a:t>
                      </a:r>
                      <a:endParaRPr kumimoji="0" lang="ru-RU" alt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35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Руководитель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Финансового 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управления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Марьева Елена Анатольевна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51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Адрес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ул. Кирова, д. 41,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6 этаж, кабинет № 2 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82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Телефон, факс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52-27-30,  54-40-40 (факс)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00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gorfo1@yandex.ru</a:t>
                      </a:r>
                      <a:endParaRPr kumimoji="0" lang="ru-RU" altLang="ru-RU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altLang="ru-RU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66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Часы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приёма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Четверг: с 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15:00 </a:t>
                      </a: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17:00</a:t>
                      </a:r>
                      <a:endParaRPr kumimoji="0" lang="ru-RU" altLang="ru-RU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Выходные дни – суббота, воскресенье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1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9203" y="73176"/>
            <a:ext cx="9730819" cy="1498973"/>
          </a:xfrm>
          <a:prstGeom prst="rect">
            <a:avLst/>
          </a:prstGeom>
        </p:spPr>
        <p:txBody>
          <a:bodyPr wrap="square" lIns="112877" tIns="56438" rIns="112877" bIns="5643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ИСПОЛНЕНИЯ ОСНОВНЫХ ХАРАКТЕРИСТИК БЮДЖЕТА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              КОМСОМОЛЬСКА-НА-АМУРЕ </a:t>
            </a:r>
            <a:endParaRPr lang="ru-RU" sz="30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graphicFrame>
        <p:nvGraphicFramePr>
          <p:cNvPr id="6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4481289"/>
              </p:ext>
            </p:extLst>
          </p:nvPr>
        </p:nvGraphicFramePr>
        <p:xfrm>
          <a:off x="23996" y="2002370"/>
          <a:ext cx="3835776" cy="4936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111317"/>
              </p:ext>
            </p:extLst>
          </p:nvPr>
        </p:nvGraphicFramePr>
        <p:xfrm>
          <a:off x="7064127" y="4563541"/>
          <a:ext cx="3708412" cy="217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40212" y="1594215"/>
            <a:ext cx="2491399" cy="390977"/>
          </a:xfrm>
          <a:prstGeom prst="rect">
            <a:avLst/>
          </a:prstGeom>
        </p:spPr>
        <p:txBody>
          <a:bodyPr wrap="none" lIns="112877" tIns="56438" rIns="112877" bIns="56438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rial" pitchFamily="34" charset="0"/>
              </a:rPr>
              <a:t>Доходы бюджета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27823" y="1549415"/>
            <a:ext cx="2618037" cy="390977"/>
          </a:xfrm>
          <a:prstGeom prst="rect">
            <a:avLst/>
          </a:prstGeom>
        </p:spPr>
        <p:txBody>
          <a:bodyPr wrap="none" lIns="112877" tIns="56438" rIns="112877" bIns="56438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rial" pitchFamily="34" charset="0"/>
              </a:rPr>
              <a:t>Расходы бюджета</a:t>
            </a:r>
          </a:p>
        </p:txBody>
      </p:sp>
      <p:cxnSp>
        <p:nvCxnSpPr>
          <p:cNvPr id="13" name="Прямая со стрелкой 12"/>
          <p:cNvCxnSpPr/>
          <p:nvPr/>
        </p:nvCxnSpPr>
        <p:spPr bwMode="auto">
          <a:xfrm flipV="1">
            <a:off x="4795875" y="2439305"/>
            <a:ext cx="1451782" cy="69844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9196963" y="0"/>
            <a:ext cx="1186875" cy="375588"/>
          </a:xfrm>
          <a:prstGeom prst="rect">
            <a:avLst/>
          </a:prstGeom>
        </p:spPr>
        <p:txBody>
          <a:bodyPr wrap="none" lIns="112877" tIns="56438" rIns="112877" bIns="56438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graphicFrame>
        <p:nvGraphicFramePr>
          <p:cNvPr id="10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748268"/>
              </p:ext>
            </p:extLst>
          </p:nvPr>
        </p:nvGraphicFramePr>
        <p:xfrm>
          <a:off x="3832152" y="2086441"/>
          <a:ext cx="3708412" cy="4806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Прямая со стрелкой 11"/>
          <p:cNvCxnSpPr/>
          <p:nvPr/>
        </p:nvCxnSpPr>
        <p:spPr bwMode="auto">
          <a:xfrm flipV="1">
            <a:off x="970837" y="2483612"/>
            <a:ext cx="1567126" cy="67534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 bwMode="auto">
          <a:xfrm flipV="1">
            <a:off x="8223620" y="4743561"/>
            <a:ext cx="1072755" cy="65882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7573441" y="3681203"/>
            <a:ext cx="2810397" cy="390977"/>
          </a:xfrm>
          <a:prstGeom prst="rect">
            <a:avLst/>
          </a:prstGeom>
        </p:spPr>
        <p:txBody>
          <a:bodyPr wrap="none" lIns="112877" tIns="56438" rIns="112877" bIns="56438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itchFamily="34" charset="0"/>
              </a:rPr>
              <a:t>Профицит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rial" pitchFamily="34" charset="0"/>
              </a:rPr>
              <a:t>бюджета</a:t>
            </a:r>
          </a:p>
        </p:txBody>
      </p:sp>
    </p:spTree>
    <p:extLst>
      <p:ext uri="{BB962C8B-B14F-4D97-AF65-F5344CB8AC3E}">
        <p14:creationId xmlns:p14="http://schemas.microsoft.com/office/powerpoint/2010/main" val="160953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74915</TotalTime>
  <Words>9036</Words>
  <Application>Microsoft Office PowerPoint</Application>
  <PresentationFormat>Произвольный</PresentationFormat>
  <Paragraphs>2025</Paragraphs>
  <Slides>82</Slides>
  <Notes>82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2_Тема Office</vt:lpstr>
      <vt:lpstr>Презентация PowerPoint</vt:lpstr>
      <vt:lpstr>Презентация PowerPoint</vt:lpstr>
      <vt:lpstr>Презентация PowerPoint</vt:lpstr>
      <vt:lpstr>ГЛОССАРИЙ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Администрация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Савина Ольга Сергеевна</dc:creator>
  <cp:lastModifiedBy>Товбаз А.В.</cp:lastModifiedBy>
  <cp:revision>2014</cp:revision>
  <cp:lastPrinted>2025-06-05T02:16:00Z</cp:lastPrinted>
  <dcterms:created xsi:type="dcterms:W3CDTF">2017-05-02T02:42:32Z</dcterms:created>
  <dcterms:modified xsi:type="dcterms:W3CDTF">2025-06-06T00:07:52Z</dcterms:modified>
</cp:coreProperties>
</file>